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9" r:id="rId3"/>
    <p:sldId id="273" r:id="rId4"/>
    <p:sldId id="274" r:id="rId5"/>
    <p:sldId id="282" r:id="rId6"/>
    <p:sldId id="287" r:id="rId7"/>
    <p:sldId id="283" r:id="rId8"/>
    <p:sldId id="284" r:id="rId9"/>
    <p:sldId id="285" r:id="rId10"/>
    <p:sldId id="286" r:id="rId11"/>
    <p:sldId id="288" r:id="rId12"/>
    <p:sldId id="26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3</a:t>
            </a:fld>
            <a:endParaRPr lang="ms-MY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5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7BD5E-BA46-45A6-9504-2B3518BA75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36001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95288" y="1052736"/>
            <a:ext cx="8353425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669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800" smtClean="0">
                <a:solidFill>
                  <a:srgbClr val="575757"/>
                </a:solidFill>
                <a:latin typeface="PT Sans" charset="0"/>
              </a:rPr>
              <a:t>МСП Банк</a:t>
            </a:r>
            <a:endParaRPr kumimoji="0" lang="ru-RU" sz="1000" smtClean="0">
              <a:solidFill>
                <a:srgbClr val="ED8B00"/>
              </a:solidFill>
              <a:latin typeface="PT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412206"/>
            <a:ext cx="4105276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500562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572000" y="5516563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17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331" y="116632"/>
            <a:ext cx="6984776" cy="1493304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algn="just">
              <a:buClr>
                <a:srgbClr val="E7692B"/>
              </a:buClr>
              <a:defRPr/>
            </a:pPr>
            <a:endParaRPr lang="ru-RU" sz="2200" b="1" spc="-126" dirty="0" smtClean="0">
              <a:solidFill>
                <a:srgbClr val="0086CD"/>
              </a:solidFill>
              <a:latin typeface="Arial" panose="020B0604020202020204" pitchFamily="34" charset="0"/>
              <a:ea typeface="Roboto Black" pitchFamily="2" charset="0"/>
              <a:cs typeface="Arial" panose="020B0604020202020204" pitchFamily="34" charset="0"/>
            </a:endParaRPr>
          </a:p>
          <a:p>
            <a:pPr algn="just">
              <a:buClr>
                <a:srgbClr val="E7692B"/>
              </a:buClr>
              <a:defRPr/>
            </a:pPr>
            <a:r>
              <a:rPr lang="ru-RU" sz="2200" b="1" spc="-126" dirty="0" smtClean="0">
                <a:solidFill>
                  <a:srgbClr val="0086CD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МСП Банк: </a:t>
            </a:r>
            <a:r>
              <a:rPr lang="ru-RU" sz="24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Инструменты кредитно-гарантийной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поддержки субъектов МСП</a:t>
            </a:r>
            <a:r>
              <a:rPr lang="ru-RU" sz="2200" b="1" spc="-126" dirty="0" smtClean="0">
                <a:solidFill>
                  <a:srgbClr val="0086CD"/>
                </a:solidFill>
                <a:latin typeface="Arial" panose="020B0604020202020204" pitchFamily="34" charset="0"/>
                <a:ea typeface="Roboto Black" pitchFamily="2" charset="0"/>
                <a:cs typeface="Arial" panose="020B0604020202020204" pitchFamily="34" charset="0"/>
              </a:rPr>
              <a:t>.</a:t>
            </a:r>
            <a:endParaRPr lang="ru-RU" sz="2200" b="1" spc="-126" dirty="0" smtClean="0">
              <a:solidFill>
                <a:srgbClr val="0086CD"/>
              </a:solidFill>
              <a:latin typeface="Arial" panose="020B0604020202020204" pitchFamily="34" charset="0"/>
              <a:ea typeface="Roboto Black" pitchFamily="2" charset="0"/>
              <a:cs typeface="Arial" panose="020B0604020202020204" pitchFamily="34" charset="0"/>
            </a:endParaRPr>
          </a:p>
          <a:p>
            <a:pPr algn="just">
              <a:buClr>
                <a:srgbClr val="E7692B"/>
              </a:buClr>
              <a:defRPr/>
            </a:pPr>
            <a:endParaRPr lang="ru-RU" sz="2200" b="1" spc="-126" dirty="0" smtClean="0">
              <a:solidFill>
                <a:srgbClr val="0086CD"/>
              </a:solidFill>
              <a:latin typeface="Arial" panose="020B0604020202020204" pitchFamily="34" charset="0"/>
              <a:ea typeface="Roboto Blac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448598" y="2060848"/>
            <a:ext cx="8353425" cy="1872208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3360"/>
              </a:lnSpc>
              <a:spcBef>
                <a:spcPts val="300"/>
              </a:spcBef>
            </a:pPr>
            <a:r>
              <a:rPr lang="en-US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Оказание прямой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гарантийной поддержки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субъектам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453336"/>
            <a:ext cx="288032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57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323520" y="1380446"/>
            <a:ext cx="8568959" cy="2473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9632" y="1471661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 algn="r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 поддержанных субъектов МСП: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72237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Банк в цифрах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на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21.07.2017</a:t>
            </a:r>
            <a:endParaRPr lang="ru-RU" sz="3600" b="1" spc="-126" dirty="0" smtClean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  <a:p>
            <a:r>
              <a:rPr lang="ru-RU" sz="2400" spc="-126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(за весь период реализации Программы – с 2004 года)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5413" y="1618149"/>
            <a:ext cx="3687068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&gt;60</a:t>
            </a:r>
            <a:r>
              <a:rPr lang="ru-RU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тысяч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491" y="2852936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Объем средств,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доведенных до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субъектов МСП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1765" y="2999424"/>
            <a:ext cx="3687069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40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744 </a:t>
            </a:r>
            <a:r>
              <a:rPr lang="ru-RU" sz="2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0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323531" y="2636912"/>
            <a:ext cx="8568953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96"/>
          <p:cNvSpPr>
            <a:spLocks noChangeShapeType="1"/>
          </p:cNvSpPr>
          <p:nvPr/>
        </p:nvSpPr>
        <p:spPr bwMode="auto">
          <a:xfrm flipV="1">
            <a:off x="302381" y="3853798"/>
            <a:ext cx="8568951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0841" y="3988874"/>
            <a:ext cx="4503868" cy="693085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в рамках</a:t>
            </a: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НГС (с 2016 года)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0150" y="4691753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14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,76 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8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8865" y="3998837"/>
            <a:ext cx="4040164" cy="693085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44-ФЗ 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(с 2016 года)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36215" y="4663178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4</a:t>
            </a:r>
            <a:r>
              <a:rPr lang="ru-RU" sz="48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16 </a:t>
            </a:r>
            <a:r>
              <a:rPr lang="ru-RU" sz="36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348" y="5589240"/>
            <a:ext cx="5761012" cy="385308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поддержка (с 2017 года)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3748" y="5910561"/>
            <a:ext cx="36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-126" dirty="0" smtClean="0">
                <a:solidFill>
                  <a:srgbClr val="FF00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8,69</a:t>
            </a:r>
            <a:r>
              <a:rPr lang="ru-RU" sz="3600" b="1" spc="-126" dirty="0" smtClean="0">
                <a:solidFill>
                  <a:srgbClr val="FF00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600" b="1" spc="-126" dirty="0" smtClean="0">
                <a:solidFill>
                  <a:srgbClr val="FF0000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800" b="1" spc="-126" dirty="0">
              <a:solidFill>
                <a:srgbClr val="FF0000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09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287275" y="200459"/>
            <a:ext cx="8353425" cy="636253"/>
          </a:xfrm>
        </p:spPr>
        <p:txBody>
          <a:bodyPr anchor="ctr" anchorCtr="0">
            <a:norm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</a:pPr>
            <a:r>
              <a:rPr lang="ru-RU" alt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Прямое кредитование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0490" y="2761244"/>
            <a:ext cx="3638550" cy="149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Прямые продажи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67669" y="951992"/>
            <a:ext cx="5976664" cy="792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Основные механизмы реализации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149093" y="1833028"/>
            <a:ext cx="597160" cy="88362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8024" y="4653135"/>
            <a:ext cx="3638550" cy="1549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Агентами могут выступать</a:t>
            </a:r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Региональные гарантийные организации;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Банки, реализующие программу Корпорации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МСП;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Компании агенты.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6158868" y="1833028"/>
            <a:ext cx="576237" cy="897360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765436"/>
            <a:ext cx="3638550" cy="1493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Агентские продажи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529" y="4399032"/>
            <a:ext cx="4132472" cy="2230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 2017 года Банк работает на рынке финансируя клиентов напрямую и через </a:t>
            </a: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удалённые рабочие места </a:t>
            </a:r>
            <a:r>
              <a:rPr lang="ru-RU" sz="1500" b="1" dirty="0">
                <a:solidFill>
                  <a:srgbClr val="0070C0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Банка в регионах.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Регионы присутствия:</a:t>
            </a:r>
          </a:p>
          <a:p>
            <a:pPr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Казань, Воронеж, Краснодар, Новосибирск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, Красноярск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, Екатеринбург.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Планируются к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открытию: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Владивосток, Хабаровск,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811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340545"/>
            <a:ext cx="7992888" cy="10803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Банка</a:t>
            </a: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48265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кредитование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65707" y="2636912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54371" y="2636911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480935" y="2636910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1896" y="3257068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3257068"/>
            <a:ext cx="2592288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Прямая гарантийная поддержка в рамках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223-ФЗ и 44-ФЗ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Текст 6"/>
          <p:cNvSpPr>
            <a:spLocks noGrp="1"/>
          </p:cNvSpPr>
          <p:nvPr>
            <p:ph type="body" sz="quarter" idx="17"/>
          </p:nvPr>
        </p:nvSpPr>
        <p:spPr>
          <a:xfrm>
            <a:off x="431540" y="2636912"/>
            <a:ext cx="8353425" cy="1296144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3360"/>
              </a:lnSpc>
              <a:spcBef>
                <a:spcPts val="300"/>
              </a:spcBef>
            </a:pPr>
            <a:r>
              <a:rPr lang="en-US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Оказание прямой кредитной поддержки субъектам </a:t>
            </a:r>
            <a:r>
              <a:rPr lang="ru-RU" alt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МСП</a:t>
            </a:r>
            <a:endParaRPr lang="ru-RU" altLang="ru-RU" sz="3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3731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540" y="6381328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453336"/>
            <a:ext cx="288032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51938" cy="633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235</Words>
  <Application>Microsoft Office PowerPoint</Application>
  <PresentationFormat>Экран (4:3)</PresentationFormat>
  <Paragraphs>48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Дмитриев Сергей Юрьевич</cp:lastModifiedBy>
  <cp:revision>49</cp:revision>
  <cp:lastPrinted>2017-07-26T17:00:32Z</cp:lastPrinted>
  <dcterms:created xsi:type="dcterms:W3CDTF">2017-03-21T15:32:23Z</dcterms:created>
  <dcterms:modified xsi:type="dcterms:W3CDTF">2017-07-26T17:01:23Z</dcterms:modified>
</cp:coreProperties>
</file>