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0" r:id="rId1"/>
  </p:sldMasterIdLst>
  <p:notesMasterIdLst>
    <p:notesMasterId r:id="rId11"/>
  </p:notesMasterIdLst>
  <p:handoutMasterIdLst>
    <p:handoutMasterId r:id="rId12"/>
  </p:handoutMasterIdLst>
  <p:sldIdLst>
    <p:sldId id="332" r:id="rId2"/>
    <p:sldId id="330" r:id="rId3"/>
    <p:sldId id="290" r:id="rId4"/>
    <p:sldId id="324" r:id="rId5"/>
    <p:sldId id="333" r:id="rId6"/>
    <p:sldId id="334" r:id="rId7"/>
    <p:sldId id="335" r:id="rId8"/>
    <p:sldId id="337" r:id="rId9"/>
    <p:sldId id="329" r:id="rId10"/>
  </p:sldIdLst>
  <p:sldSz cx="24120475" cy="1511935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762">
          <p15:clr>
            <a:srgbClr val="A4A3A4"/>
          </p15:clr>
        </p15:guide>
        <p15:guide id="2" pos="75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56187"/>
    <a:srgbClr val="E6B4A0"/>
    <a:srgbClr val="30476C"/>
    <a:srgbClr val="2C4B70"/>
    <a:srgbClr val="8283B3"/>
    <a:srgbClr val="242678"/>
    <a:srgbClr val="C3C3C3"/>
    <a:srgbClr val="4F81BD"/>
    <a:srgbClr val="E9ED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274" autoAdjust="0"/>
  </p:normalViewPr>
  <p:slideViewPr>
    <p:cSldViewPr>
      <p:cViewPr varScale="1">
        <p:scale>
          <a:sx n="31" d="100"/>
          <a:sy n="31" d="100"/>
        </p:scale>
        <p:origin x="-798" y="-90"/>
      </p:cViewPr>
      <p:guideLst>
        <p:guide orient="horz" pos="4762"/>
        <p:guide pos="7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798DFAB8-EFFE-4A9D-8F72-355821C00388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61202260-37BE-4A93-B5F1-91FA126AB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1293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825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24" y="0"/>
            <a:ext cx="2946325" cy="49825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91D84D33-27E5-41E5-840C-314F819782E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241425"/>
            <a:ext cx="53435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83" y="4777637"/>
            <a:ext cx="5438711" cy="3909377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972"/>
            <a:ext cx="2946325" cy="49825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24" y="9429972"/>
            <a:ext cx="2946325" cy="49825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A857A1F4-1B2B-44E8-A285-B6AC46577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775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14271235" y="8399640"/>
            <a:ext cx="9849244" cy="200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14271282" y="8591464"/>
            <a:ext cx="9849197" cy="42334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14271282" y="9072419"/>
            <a:ext cx="9849197" cy="20159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14271281" y="9180966"/>
            <a:ext cx="5185902" cy="4031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14271281" y="9258501"/>
            <a:ext cx="5185902" cy="20159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14271281" y="8735625"/>
            <a:ext cx="8080359" cy="60477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19458099" y="8952963"/>
            <a:ext cx="4221083" cy="80637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" y="8046153"/>
            <a:ext cx="24120475" cy="53830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8103177"/>
            <a:ext cx="24120478" cy="3101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6919287" y="8031664"/>
            <a:ext cx="7201191" cy="5477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24120475" cy="8160878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06024" y="5295272"/>
            <a:ext cx="22311439" cy="3240861"/>
          </a:xfrm>
        </p:spPr>
        <p:txBody>
          <a:bodyPr anchor="b"/>
          <a:lstStyle>
            <a:lvl1pPr>
              <a:defRPr sz="108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06024" y="8597919"/>
            <a:ext cx="13065257" cy="3863834"/>
          </a:xfrm>
        </p:spPr>
        <p:txBody>
          <a:bodyPr/>
          <a:lstStyle>
            <a:lvl1pPr marL="156954" indent="0" algn="l">
              <a:buNone/>
              <a:defRPr sz="5900">
                <a:solidFill>
                  <a:schemeClr val="tx2"/>
                </a:solidFill>
              </a:defRPr>
            </a:lvl1pPr>
            <a:lvl2pPr marL="1121100" indent="0" algn="ctr">
              <a:buNone/>
            </a:lvl2pPr>
            <a:lvl3pPr marL="2242200" indent="0" algn="ctr">
              <a:buNone/>
            </a:lvl3pPr>
            <a:lvl4pPr marL="3363300" indent="0" algn="ctr">
              <a:buNone/>
            </a:lvl4pPr>
            <a:lvl5pPr marL="4484400" indent="0" algn="ctr">
              <a:buNone/>
            </a:lvl5pPr>
            <a:lvl6pPr marL="5605501" indent="0" algn="ctr">
              <a:buNone/>
            </a:lvl6pPr>
            <a:lvl7pPr marL="6726601" indent="0" algn="ctr">
              <a:buNone/>
            </a:lvl7pPr>
            <a:lvl8pPr marL="7847701" indent="0" algn="ctr">
              <a:buNone/>
            </a:lvl8pPr>
            <a:lvl9pPr marL="8968801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7688348" y="9273201"/>
            <a:ext cx="2532650" cy="1007957"/>
          </a:xfrm>
        </p:spPr>
        <p:txBody>
          <a:bodyPr/>
          <a:lstStyle/>
          <a:p>
            <a:fld id="{6AD8D91A-A2EE-4B54-B3C6-F6C67903BA9C}" type="datetime1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4271281" y="9271102"/>
            <a:ext cx="3417067" cy="1007957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21947121" y="2505"/>
            <a:ext cx="1972350" cy="806365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889352" y="2519892"/>
            <a:ext cx="5025099" cy="1209548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06024" y="2519892"/>
            <a:ext cx="16482325" cy="1209548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351" y="4367813"/>
            <a:ext cx="20502404" cy="3002871"/>
          </a:xfrm>
        </p:spPr>
        <p:txBody>
          <a:bodyPr anchor="b">
            <a:noAutofit/>
          </a:bodyPr>
          <a:lstStyle>
            <a:lvl1pPr algn="l">
              <a:buNone/>
              <a:defRPr sz="105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5351" y="7423182"/>
            <a:ext cx="20502404" cy="3328356"/>
          </a:xfrm>
        </p:spPr>
        <p:txBody>
          <a:bodyPr anchor="t"/>
          <a:lstStyle>
            <a:lvl1pPr marL="112110" indent="0">
              <a:buNone/>
              <a:defRPr sz="5100" b="0">
                <a:solidFill>
                  <a:schemeClr val="tx2"/>
                </a:solidFill>
              </a:defRPr>
            </a:lvl1pPr>
            <a:lvl2pPr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6024" y="4959148"/>
            <a:ext cx="10653210" cy="9978072"/>
          </a:xfrm>
        </p:spPr>
        <p:txBody>
          <a:bodyPr/>
          <a:lstStyle>
            <a:lvl1pPr>
              <a:defRPr sz="4900"/>
            </a:lvl1pPr>
            <a:lvl2pPr>
              <a:defRPr sz="47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261241" y="4959148"/>
            <a:ext cx="10653210" cy="9978072"/>
          </a:xfrm>
        </p:spPr>
        <p:txBody>
          <a:bodyPr/>
          <a:lstStyle>
            <a:lvl1pPr>
              <a:defRPr sz="4900"/>
            </a:lvl1pPr>
            <a:lvl2pPr>
              <a:defRPr sz="47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20" y="2519891"/>
            <a:ext cx="22110435" cy="2358619"/>
          </a:xfrm>
        </p:spPr>
        <p:txBody>
          <a:bodyPr anchor="ctr"/>
          <a:lstStyle>
            <a:lvl1pPr>
              <a:defRPr sz="98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020" y="4949327"/>
            <a:ext cx="10661250" cy="1007957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112110" indent="0">
              <a:buNone/>
              <a:defRPr sz="47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4900" b="1"/>
            </a:lvl2pPr>
            <a:lvl3pPr>
              <a:buNone/>
              <a:defRPr sz="4400" b="1"/>
            </a:lvl3pPr>
            <a:lvl4pPr>
              <a:buNone/>
              <a:defRPr sz="3900" b="1"/>
            </a:lvl4pPr>
            <a:lvl5pPr>
              <a:buNone/>
              <a:defRPr sz="39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2453872" y="4949327"/>
            <a:ext cx="10661585" cy="1007957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112110" indent="0">
              <a:buNone/>
              <a:defRPr sz="47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4900" b="1"/>
            </a:lvl2pPr>
            <a:lvl3pPr>
              <a:buNone/>
              <a:defRPr sz="4400" b="1"/>
            </a:lvl3pPr>
            <a:lvl4pPr>
              <a:buNone/>
              <a:defRPr sz="3900" b="1"/>
            </a:lvl4pPr>
            <a:lvl5pPr>
              <a:buNone/>
              <a:defRPr sz="39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005020" y="5971281"/>
            <a:ext cx="10661250" cy="8567632"/>
          </a:xfrm>
        </p:spPr>
        <p:txBody>
          <a:bodyPr/>
          <a:lstStyle>
            <a:lvl1pPr>
              <a:defRPr sz="4900"/>
            </a:lvl1pPr>
            <a:lvl2pPr>
              <a:defRPr sz="49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446166" y="5971281"/>
            <a:ext cx="10661585" cy="8567632"/>
          </a:xfrm>
        </p:spPr>
        <p:txBody>
          <a:bodyPr/>
          <a:lstStyle>
            <a:lvl1pPr>
              <a:defRPr sz="4900"/>
            </a:lvl1pPr>
            <a:lvl2pPr>
              <a:defRPr sz="49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84C285-8BCE-48FC-97D9-E2837AF38351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024" y="2519891"/>
            <a:ext cx="21708428" cy="2358619"/>
          </a:xfrm>
        </p:spPr>
        <p:txBody>
          <a:bodyPr anchor="ctr"/>
          <a:lstStyle>
            <a:lvl1pPr>
              <a:defRPr sz="98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7366742" y="1350662"/>
            <a:ext cx="2525116" cy="1007957"/>
          </a:xfrm>
        </p:spPr>
        <p:txBody>
          <a:bodyPr/>
          <a:lstStyle/>
          <a:p>
            <a:fld id="{0E70D3E6-EF16-4488-94A4-211508FE4682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869273" y="1350662"/>
            <a:ext cx="3497469" cy="100795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1563704" y="5009"/>
            <a:ext cx="2010040" cy="80636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1704" y="2429436"/>
            <a:ext cx="8924576" cy="1935277"/>
          </a:xfrm>
        </p:spPr>
        <p:txBody>
          <a:bodyPr anchor="b"/>
          <a:lstStyle>
            <a:lvl1pPr algn="l">
              <a:buNone/>
              <a:defRPr sz="44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121704" y="4432908"/>
            <a:ext cx="8924576" cy="10180362"/>
          </a:xfrm>
        </p:spPr>
        <p:txBody>
          <a:bodyPr/>
          <a:lstStyle>
            <a:lvl1pPr marL="22422" indent="0">
              <a:buNone/>
              <a:defRPr sz="3400"/>
            </a:lvl1pPr>
            <a:lvl2pPr>
              <a:buNone/>
              <a:defRPr sz="2900"/>
            </a:lvl2pPr>
            <a:lvl3pPr>
              <a:buNone/>
              <a:defRPr sz="2500"/>
            </a:lvl3pPr>
            <a:lvl4pPr>
              <a:buNone/>
              <a:defRPr sz="2200"/>
            </a:lvl4pPr>
            <a:lvl5pPr>
              <a:buNone/>
              <a:defRPr sz="22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02008" y="1711425"/>
            <a:ext cx="13459225" cy="12901845"/>
          </a:xfrm>
        </p:spPr>
        <p:txBody>
          <a:bodyPr/>
          <a:lstStyle>
            <a:lvl1pPr>
              <a:defRPr sz="7800"/>
            </a:lvl1pPr>
            <a:lvl2pPr>
              <a:defRPr sz="6900"/>
            </a:lvl2pPr>
            <a:lvl3pPr>
              <a:defRPr sz="5900"/>
            </a:lvl3pPr>
            <a:lvl4pPr>
              <a:defRPr sz="4900"/>
            </a:lvl4pPr>
            <a:lvl5pPr>
              <a:defRPr sz="49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35" y="2445288"/>
            <a:ext cx="1547897" cy="10321276"/>
          </a:xfrm>
        </p:spPr>
        <p:txBody>
          <a:bodyPr vert="vert270" lIns="112110" tIns="0" rIns="112110" anchor="t"/>
          <a:lstStyle>
            <a:lvl1pPr algn="ctr">
              <a:buNone/>
              <a:defRPr sz="49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4822" y="2519892"/>
            <a:ext cx="12060238" cy="10079567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78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60382" y="7218638"/>
            <a:ext cx="6834135" cy="5547926"/>
          </a:xfrm>
        </p:spPr>
        <p:txBody>
          <a:bodyPr lIns="0" tIns="0" rIns="11211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/>
            </a:lvl1pPr>
            <a:lvl2pPr>
              <a:buFontTx/>
              <a:buNone/>
              <a:defRPr sz="2900"/>
            </a:lvl2pPr>
            <a:lvl3pPr>
              <a:buFontTx/>
              <a:buNone/>
              <a:defRPr sz="25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" y="808699"/>
            <a:ext cx="24120475" cy="18608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24120475" cy="6848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679635"/>
            <a:ext cx="24120478" cy="20159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14271235" y="794210"/>
            <a:ext cx="9849244" cy="200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14271282" y="970285"/>
            <a:ext cx="9849197" cy="39691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14263734" y="1096812"/>
            <a:ext cx="8080359" cy="60477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19450552" y="1298401"/>
            <a:ext cx="4221083" cy="80637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23964752" y="-4411"/>
            <a:ext cx="152009" cy="137082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23857959" y="-4411"/>
            <a:ext cx="72361" cy="1370821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23807700" y="-4411"/>
            <a:ext cx="24120" cy="1370821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23675795" y="-4411"/>
            <a:ext cx="72361" cy="1370821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23518194" y="838"/>
            <a:ext cx="144723" cy="129018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23406872" y="838"/>
            <a:ext cx="24120" cy="1290185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4220" tIns="112110" rIns="224220" bIns="11211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06024" y="2519892"/>
            <a:ext cx="21708428" cy="2351899"/>
          </a:xfrm>
          <a:prstGeom prst="rect">
            <a:avLst/>
          </a:prstGeom>
        </p:spPr>
        <p:txBody>
          <a:bodyPr vert="horz" lIns="224220" tIns="112110" rIns="224220" bIns="11211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06024" y="4959147"/>
            <a:ext cx="21708428" cy="9535270"/>
          </a:xfrm>
          <a:prstGeom prst="rect">
            <a:avLst/>
          </a:prstGeom>
        </p:spPr>
        <p:txBody>
          <a:bodyPr vert="horz" lIns="224220" tIns="112110" rIns="224220" bIns="11211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17374276" y="1350662"/>
            <a:ext cx="2525116" cy="1007957"/>
          </a:xfrm>
          <a:prstGeom prst="rect">
            <a:avLst/>
          </a:prstGeom>
        </p:spPr>
        <p:txBody>
          <a:bodyPr vert="horz" lIns="224220" tIns="112110" rIns="224220" bIns="112110"/>
          <a:lstStyle>
            <a:lvl1pPr algn="l" eaLnBrk="1" latinLnBrk="0" hangingPunct="1">
              <a:defRPr kumimoji="0" sz="2000">
                <a:solidFill>
                  <a:schemeClr val="accent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3869273" y="1350662"/>
            <a:ext cx="3497469" cy="1007957"/>
          </a:xfrm>
          <a:prstGeom prst="rect">
            <a:avLst/>
          </a:prstGeom>
        </p:spPr>
        <p:txBody>
          <a:bodyPr vert="horz" lIns="224220" tIns="112110" rIns="224220" bIns="112110"/>
          <a:lstStyle>
            <a:lvl1pPr algn="r" eaLnBrk="1" latinLnBrk="0" hangingPunct="1">
              <a:defRPr kumimoji="0" sz="20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21563704" y="5009"/>
            <a:ext cx="2010040" cy="806365"/>
          </a:xfrm>
          <a:prstGeom prst="rect">
            <a:avLst/>
          </a:prstGeom>
        </p:spPr>
        <p:txBody>
          <a:bodyPr vert="horz" lIns="224220" tIns="112110" rIns="224220" bIns="112110" anchor="b"/>
          <a:lstStyle>
            <a:lvl1pPr algn="r" eaLnBrk="1" latinLnBrk="0" hangingPunct="1">
              <a:defRPr kumimoji="0" sz="4400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9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896880" indent="-627816" algn="l" rtl="0" eaLnBrk="1" latinLnBrk="0" hangingPunct="1">
        <a:spcBef>
          <a:spcPts val="736"/>
        </a:spcBef>
        <a:buClr>
          <a:schemeClr val="accent3"/>
        </a:buClr>
        <a:buFont typeface="Georgia"/>
        <a:buChar char="•"/>
        <a:defRPr kumimoji="0"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614384" indent="-605394" algn="l" rtl="0" eaLnBrk="1" latinLnBrk="0" hangingPunct="1">
        <a:spcBef>
          <a:spcPts val="736"/>
        </a:spcBef>
        <a:buClr>
          <a:schemeClr val="accent2"/>
        </a:buClr>
        <a:buFont typeface="Georgia"/>
        <a:buChar char="▫"/>
        <a:defRPr kumimoji="0" sz="6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64622" indent="-538128" algn="l" rtl="0" eaLnBrk="1" latinLnBrk="0" hangingPunct="1">
        <a:spcBef>
          <a:spcPts val="736"/>
        </a:spcBef>
        <a:buClr>
          <a:schemeClr val="accent1"/>
        </a:buClr>
        <a:buFont typeface="Wingdings 2"/>
        <a:buChar char=""/>
        <a:defRPr kumimoji="0" sz="5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892438" indent="-493284" algn="l" rtl="0" eaLnBrk="1" latinLnBrk="0" hangingPunct="1">
        <a:spcBef>
          <a:spcPts val="736"/>
        </a:spcBef>
        <a:buClr>
          <a:schemeClr val="accent1"/>
        </a:buClr>
        <a:buFont typeface="Wingdings 2"/>
        <a:buChar char=""/>
        <a:defRPr kumimoji="0" sz="5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3408144" indent="-448440" algn="l" rtl="0" eaLnBrk="1" latinLnBrk="0" hangingPunct="1">
        <a:spcBef>
          <a:spcPts val="736"/>
        </a:spcBef>
        <a:buClr>
          <a:schemeClr val="accent3"/>
        </a:buClr>
        <a:buFont typeface="Georgia"/>
        <a:buChar char="▫"/>
        <a:defRPr kumimoji="0" sz="49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946272" indent="-448440" algn="l" rtl="0" eaLnBrk="1" latinLnBrk="0" hangingPunct="1">
        <a:spcBef>
          <a:spcPts val="736"/>
        </a:spcBef>
        <a:buClr>
          <a:schemeClr val="accent3"/>
        </a:buClr>
        <a:buFont typeface="Georgia"/>
        <a:buChar char="▫"/>
        <a:defRPr kumimoji="0" sz="44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4484400" indent="-448440" algn="l" rtl="0" eaLnBrk="1" latinLnBrk="0" hangingPunct="1">
        <a:spcBef>
          <a:spcPts val="736"/>
        </a:spcBef>
        <a:buClr>
          <a:schemeClr val="accent3"/>
        </a:buClr>
        <a:buFont typeface="Georgia"/>
        <a:buChar char="▫"/>
        <a:defRPr kumimoji="0" sz="39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4977685" indent="-448440" algn="l" rtl="0" eaLnBrk="1" latinLnBrk="0" hangingPunct="1">
        <a:spcBef>
          <a:spcPts val="736"/>
        </a:spcBef>
        <a:buClr>
          <a:schemeClr val="accent3"/>
        </a:buClr>
        <a:buFont typeface="Georgia"/>
        <a:buChar char="◦"/>
        <a:defRPr kumimoji="0" sz="37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5493391" indent="-448440" algn="l" rtl="0" eaLnBrk="1" latinLnBrk="0" hangingPunct="1">
        <a:spcBef>
          <a:spcPts val="736"/>
        </a:spcBef>
        <a:buClr>
          <a:schemeClr val="accent3"/>
        </a:buClr>
        <a:buFont typeface="Georgia"/>
        <a:buChar char="◦"/>
        <a:defRPr kumimoji="0" sz="3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121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242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363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48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6055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7266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8477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968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206000" y="3675459"/>
            <a:ext cx="21695760" cy="934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22212000" y="14112000"/>
            <a:ext cx="711720" cy="63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000" b="1" dirty="0">
                <a:solidFill>
                  <a:srgbClr val="FFFFFF"/>
                </a:solidFill>
              </a:rPr>
              <a:t>2</a:t>
            </a:r>
            <a:endParaRPr dirty="0"/>
          </a:p>
        </p:txBody>
      </p:sp>
      <p:sp>
        <p:nvSpPr>
          <p:cNvPr id="147" name="CustomShape 4"/>
          <p:cNvSpPr/>
          <p:nvPr/>
        </p:nvSpPr>
        <p:spPr>
          <a:xfrm>
            <a:off x="-432000" y="648000"/>
            <a:ext cx="172440" cy="33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5"/>
          <p:cNvSpPr/>
          <p:nvPr/>
        </p:nvSpPr>
        <p:spPr>
          <a:xfrm>
            <a:off x="2160000" y="1368000"/>
            <a:ext cx="2000772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2600" b="1" dirty="0">
              <a:solidFill>
                <a:srgbClr val="808080"/>
              </a:solidFill>
              <a:latin typeface="Roboto Slab"/>
              <a:ea typeface="Times New Roman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="" xmlns:a16="http://schemas.microsoft.com/office/drawing/2014/main" id="{E87EACF3-255A-471C-9633-F760D9719CB1}"/>
              </a:ext>
            </a:extLst>
          </p:cNvPr>
          <p:cNvSpPr/>
          <p:nvPr/>
        </p:nvSpPr>
        <p:spPr>
          <a:xfrm>
            <a:off x="2144722" y="2803375"/>
            <a:ext cx="18528710" cy="588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="" xmlns:a16="http://schemas.microsoft.com/office/drawing/2014/main" id="{10809B06-FEE7-4A5E-BCB9-8F9B85AF8606}"/>
              </a:ext>
            </a:extLst>
          </p:cNvPr>
          <p:cNvSpPr/>
          <p:nvPr/>
        </p:nvSpPr>
        <p:spPr>
          <a:xfrm>
            <a:off x="2160000" y="9717831"/>
            <a:ext cx="18528710" cy="588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4" name="CustomShape 1">
            <a:extLst>
              <a:ext uri="{FF2B5EF4-FFF2-40B4-BE49-F238E27FC236}">
                <a16:creationId xmlns="" xmlns:a16="http://schemas.microsoft.com/office/drawing/2014/main" id="{3205EBC0-69F4-4B67-AE72-F78EFD91BB93}"/>
              </a:ext>
            </a:extLst>
          </p:cNvPr>
          <p:cNvSpPr/>
          <p:nvPr/>
        </p:nvSpPr>
        <p:spPr>
          <a:xfrm>
            <a:off x="1419915" y="3462279"/>
            <a:ext cx="21314369" cy="259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5" name="CustomShape 1">
            <a:extLst>
              <a:ext uri="{FF2B5EF4-FFF2-40B4-BE49-F238E27FC236}">
                <a16:creationId xmlns="" xmlns:a16="http://schemas.microsoft.com/office/drawing/2014/main" id="{CA81A3B5-29DB-4376-ABFA-754467AE012C}"/>
              </a:ext>
            </a:extLst>
          </p:cNvPr>
          <p:cNvSpPr/>
          <p:nvPr/>
        </p:nvSpPr>
        <p:spPr>
          <a:xfrm>
            <a:off x="1223334" y="2082191"/>
            <a:ext cx="23725534" cy="11778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sz="5400" dirty="0">
              <a:solidFill>
                <a:srgbClr val="24267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9019" y="3365621"/>
            <a:ext cx="20720115" cy="5816977"/>
          </a:xfrm>
          <a:prstGeom prst="rect">
            <a:avLst/>
          </a:prstGeom>
          <a:solidFill>
            <a:srgbClr val="156187"/>
          </a:solidFill>
        </p:spPr>
        <p:txBody>
          <a:bodyPr wrap="square">
            <a:spAutoFit/>
          </a:bodyPr>
          <a:lstStyle/>
          <a:p>
            <a:endParaRPr lang="ru-RU" sz="6000" b="1" dirty="0">
              <a:solidFill>
                <a:schemeClr val="bg1"/>
              </a:solidFill>
            </a:endParaRPr>
          </a:p>
          <a:p>
            <a:endParaRPr lang="ru-RU" sz="6000" b="1" dirty="0">
              <a:solidFill>
                <a:schemeClr val="bg1"/>
              </a:solidFill>
            </a:endParaRPr>
          </a:p>
          <a:p>
            <a:r>
              <a:rPr lang="ru-RU" sz="3600" b="1" dirty="0">
                <a:solidFill>
                  <a:schemeClr val="bg1"/>
                </a:solidFill>
              </a:rPr>
              <a:t>Автономная некоммерческая организация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Архангельской области</a:t>
            </a:r>
          </a:p>
          <a:p>
            <a:r>
              <a:rPr lang="ru-RU" sz="6000" b="1" dirty="0">
                <a:solidFill>
                  <a:schemeClr val="bg1"/>
                </a:solidFill>
              </a:rPr>
              <a:t>Агентство регионального развития</a:t>
            </a:r>
          </a:p>
          <a:p>
            <a:endParaRPr lang="ru-RU" sz="6000" b="1" dirty="0">
              <a:solidFill>
                <a:schemeClr val="bg1"/>
              </a:solidFill>
            </a:endParaRPr>
          </a:p>
          <a:p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ÐÐ°ÑÑÐ¸Ð½ÐºÐ¸ Ð¿Ð¾ Ð·Ð°Ð¿ÑÐ¾ÑÑ Ð¼Ð¾Ð¹ Ð±Ð¸Ð·Ð½Ðµ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ÐÐ°ÑÑÐ¸Ð½ÐºÐ¸ Ð¿Ð¾ Ð·Ð°Ð¿ÑÐ¾ÑÑ Ð¼Ð¾Ð¹ Ð±Ð¸Ð·Ð½ÐµÑ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ÐÐ°ÑÑÐ¸Ð½ÐºÐ¸ Ð¿Ð¾ Ð·Ð°Ð¿ÑÐ¾ÑÑ Ð¼Ð¾Ð¹ Ð±Ð¸Ð·Ð½ÐµÑ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ÐÐ°ÑÑÐ¸Ð½ÐºÐ¸ Ð¿Ð¾ Ð·Ð°Ð¿ÑÐ¾ÑÑ Ð¼Ð¾Ð¹ Ð±Ð¸Ð·Ð½ÐµÑ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915" y="11402183"/>
            <a:ext cx="4160962" cy="3243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4809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ÐÐ°ÑÑÐ¸Ð½ÐºÐ¸ Ð¿Ð¾ Ð·Ð°Ð¿ÑÐ¾ÑÑ Ð¼Ð¾Ð¹ Ð±Ð¸Ð·Ð½ÐµÑ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203" y="13032283"/>
            <a:ext cx="2677409" cy="2087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CustomShape 1"/>
          <p:cNvSpPr/>
          <p:nvPr/>
        </p:nvSpPr>
        <p:spPr>
          <a:xfrm>
            <a:off x="973555" y="2900208"/>
            <a:ext cx="21695760" cy="934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22212000" y="14112000"/>
            <a:ext cx="711720" cy="63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000" b="1" dirty="0">
                <a:solidFill>
                  <a:srgbClr val="FFFFFF"/>
                </a:solidFill>
              </a:rPr>
              <a:t>2</a:t>
            </a:r>
            <a:endParaRPr dirty="0"/>
          </a:p>
        </p:txBody>
      </p:sp>
      <p:sp>
        <p:nvSpPr>
          <p:cNvPr id="147" name="CustomShape 4"/>
          <p:cNvSpPr/>
          <p:nvPr/>
        </p:nvSpPr>
        <p:spPr>
          <a:xfrm>
            <a:off x="-432000" y="648000"/>
            <a:ext cx="172440" cy="33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5"/>
          <p:cNvSpPr/>
          <p:nvPr/>
        </p:nvSpPr>
        <p:spPr>
          <a:xfrm>
            <a:off x="2160000" y="1368000"/>
            <a:ext cx="2000772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2600" b="1" dirty="0">
              <a:solidFill>
                <a:srgbClr val="808080"/>
              </a:solidFill>
              <a:latin typeface="Roboto Slab"/>
              <a:ea typeface="Times New Roman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="" xmlns:a16="http://schemas.microsoft.com/office/drawing/2014/main" id="{E87EACF3-255A-471C-9633-F760D9719CB1}"/>
              </a:ext>
            </a:extLst>
          </p:cNvPr>
          <p:cNvSpPr/>
          <p:nvPr/>
        </p:nvSpPr>
        <p:spPr>
          <a:xfrm>
            <a:off x="2144722" y="2803375"/>
            <a:ext cx="18528710" cy="588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="" xmlns:a16="http://schemas.microsoft.com/office/drawing/2014/main" id="{10809B06-FEE7-4A5E-BCB9-8F9B85AF8606}"/>
              </a:ext>
            </a:extLst>
          </p:cNvPr>
          <p:cNvSpPr/>
          <p:nvPr/>
        </p:nvSpPr>
        <p:spPr>
          <a:xfrm>
            <a:off x="2160000" y="9717831"/>
            <a:ext cx="18528710" cy="588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4" name="CustomShape 1">
            <a:extLst>
              <a:ext uri="{FF2B5EF4-FFF2-40B4-BE49-F238E27FC236}">
                <a16:creationId xmlns="" xmlns:a16="http://schemas.microsoft.com/office/drawing/2014/main" id="{3205EBC0-69F4-4B67-AE72-F78EFD91BB93}"/>
              </a:ext>
            </a:extLst>
          </p:cNvPr>
          <p:cNvSpPr/>
          <p:nvPr/>
        </p:nvSpPr>
        <p:spPr>
          <a:xfrm>
            <a:off x="1419915" y="3462279"/>
            <a:ext cx="21314369" cy="259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5" name="CustomShape 1">
            <a:extLst>
              <a:ext uri="{FF2B5EF4-FFF2-40B4-BE49-F238E27FC236}">
                <a16:creationId xmlns="" xmlns:a16="http://schemas.microsoft.com/office/drawing/2014/main" id="{CA81A3B5-29DB-4376-ABFA-754467AE012C}"/>
              </a:ext>
            </a:extLst>
          </p:cNvPr>
          <p:cNvSpPr/>
          <p:nvPr/>
        </p:nvSpPr>
        <p:spPr>
          <a:xfrm>
            <a:off x="989194" y="1886040"/>
            <a:ext cx="23725534" cy="11778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5400" b="1" dirty="0">
                <a:solidFill>
                  <a:srgbClr val="30476C"/>
                </a:solidFill>
                <a:latin typeface="Roboto Slab"/>
              </a:rPr>
              <a:t>Обоснование для инициации Агентства</a:t>
            </a:r>
            <a:endParaRPr sz="5400" dirty="0">
              <a:solidFill>
                <a:srgbClr val="30476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12565" y="3212658"/>
            <a:ext cx="8153766" cy="10125849"/>
          </a:xfrm>
          <a:prstGeom prst="rect">
            <a:avLst/>
          </a:prstGeom>
          <a:solidFill>
            <a:srgbClr val="E6B4A0"/>
          </a:solidFill>
        </p:spPr>
        <p:txBody>
          <a:bodyPr wrap="square">
            <a:spAutoFit/>
          </a:bodyPr>
          <a:lstStyle/>
          <a:p>
            <a:endParaRPr lang="ru-RU" sz="3600" b="1" dirty="0"/>
          </a:p>
          <a:p>
            <a:pPr marL="571500" indent="-571500">
              <a:buFontTx/>
              <a:buChar char="-"/>
            </a:pPr>
            <a:r>
              <a:rPr lang="ru-RU" sz="3200" dirty="0"/>
              <a:t>Указ Президента Российской Федерации от 07.05.2018 г. № 204 «О национальных целях и стратегических задачах развития Российской Федерации на период до 2024 года»;</a:t>
            </a:r>
          </a:p>
          <a:p>
            <a:endParaRPr lang="ru-RU" sz="3200" dirty="0"/>
          </a:p>
          <a:p>
            <a:pPr marL="571500" indent="-571500">
              <a:buFontTx/>
              <a:buChar char="-"/>
            </a:pPr>
            <a:r>
              <a:rPr lang="ru-RU" sz="3200" dirty="0"/>
              <a:t>Поручение Губернатора Архангельской области о создании единого регионального оператора для поддержки и развития бизнеса на территории Архангельской области;</a:t>
            </a:r>
          </a:p>
          <a:p>
            <a:pPr marL="571500" indent="-571500">
              <a:buFontTx/>
              <a:buChar char="-"/>
            </a:pPr>
            <a:endParaRPr lang="ru-RU" sz="3200" dirty="0"/>
          </a:p>
          <a:p>
            <a:pPr marL="571500" indent="-571500">
              <a:buFontTx/>
              <a:buChar char="-"/>
            </a:pPr>
            <a:r>
              <a:rPr lang="ru-RU" sz="3200" dirty="0"/>
              <a:t>п. 2.2 Протокола заседания Проектного комитета Архангельской области от 23 ноября 2017 года № 8.</a:t>
            </a:r>
          </a:p>
          <a:p>
            <a:pPr marL="571500" indent="-571500">
              <a:buFontTx/>
              <a:buChar char="-"/>
            </a:pPr>
            <a:endParaRPr lang="ru-RU" sz="3200" dirty="0"/>
          </a:p>
          <a:p>
            <a:pPr marL="571500" indent="-571500">
              <a:buFontTx/>
              <a:buChar char="-"/>
            </a:pPr>
            <a:endParaRPr lang="ru-RU" sz="3200" dirty="0"/>
          </a:p>
          <a:p>
            <a:endParaRPr lang="ru-RU" sz="3600" dirty="0"/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6567" y="3058771"/>
            <a:ext cx="12799235" cy="11049179"/>
          </a:xfrm>
          <a:prstGeom prst="rect">
            <a:avLst/>
          </a:prstGeom>
          <a:solidFill>
            <a:srgbClr val="156187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Недостатки прошлой экосистемы  по развитию бизнеса</a:t>
            </a:r>
          </a:p>
          <a:p>
            <a:pPr marL="457200" indent="-457200">
              <a:buFontTx/>
              <a:buChar char="-"/>
            </a:pPr>
            <a:r>
              <a:rPr lang="ru-RU" sz="3200" dirty="0">
                <a:solidFill>
                  <a:schemeClr val="bg1"/>
                </a:solidFill>
              </a:rPr>
              <a:t>неполное географическое покрытие мерами поддержки бизнеса, недостаточная согласованность действующих организаций поддержки предпринимательства ; 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dirty="0">
                <a:solidFill>
                  <a:schemeClr val="bg1"/>
                </a:solidFill>
              </a:rPr>
              <a:t>отсутствие единой «точки входа» для предпринимательства и органа управления системой; 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dirty="0">
                <a:solidFill>
                  <a:schemeClr val="bg1"/>
                </a:solidFill>
              </a:rPr>
              <a:t>недостаточная согласованность предоставляемых мер поддержки с направлениями стратегического развития; 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dirty="0">
                <a:solidFill>
                  <a:schemeClr val="bg1"/>
                </a:solidFill>
              </a:rPr>
              <a:t>нехватка информации по эффективности мер поддержки для принятия управленческих решений по развитию экономики региона; </a:t>
            </a:r>
          </a:p>
          <a:p>
            <a:pPr marL="457200" indent="-457200">
              <a:buFontTx/>
              <a:buChar char="-"/>
            </a:pPr>
            <a:endParaRPr lang="ru-RU" sz="32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dirty="0">
                <a:solidFill>
                  <a:schemeClr val="bg1"/>
                </a:solidFill>
              </a:rPr>
              <a:t>слабая информированность предпринимательства о существующих мерах поддержки и перспективных направлениях развития бизнеса, востребованных регионом; 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dirty="0">
                <a:solidFill>
                  <a:schemeClr val="bg1"/>
                </a:solidFill>
              </a:rPr>
              <a:t>низкая предпринимательская активность.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63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206000" y="3675459"/>
            <a:ext cx="21695760" cy="934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22212000" y="14112000"/>
            <a:ext cx="711720" cy="63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000" b="1" dirty="0">
                <a:solidFill>
                  <a:srgbClr val="FFFFFF"/>
                </a:solidFill>
              </a:rPr>
              <a:t>5</a:t>
            </a:r>
            <a:endParaRPr dirty="0"/>
          </a:p>
        </p:txBody>
      </p:sp>
      <p:sp>
        <p:nvSpPr>
          <p:cNvPr id="147" name="CustomShape 4"/>
          <p:cNvSpPr/>
          <p:nvPr/>
        </p:nvSpPr>
        <p:spPr>
          <a:xfrm>
            <a:off x="-432000" y="648000"/>
            <a:ext cx="172440" cy="33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5"/>
          <p:cNvSpPr/>
          <p:nvPr/>
        </p:nvSpPr>
        <p:spPr>
          <a:xfrm>
            <a:off x="2160000" y="1368000"/>
            <a:ext cx="2000772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2600" b="1" dirty="0">
              <a:solidFill>
                <a:srgbClr val="808080"/>
              </a:solidFill>
              <a:latin typeface="Roboto Slab"/>
              <a:ea typeface="Times New Roman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="" xmlns:a16="http://schemas.microsoft.com/office/drawing/2014/main" id="{D6E8DAFC-2960-43CA-A5CE-6C0B9C2C3142}"/>
              </a:ext>
            </a:extLst>
          </p:cNvPr>
          <p:cNvSpPr/>
          <p:nvPr/>
        </p:nvSpPr>
        <p:spPr>
          <a:xfrm>
            <a:off x="1691085" y="2087067"/>
            <a:ext cx="18528710" cy="1777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6000" b="1" dirty="0">
                <a:solidFill>
                  <a:srgbClr val="30476C"/>
                </a:solidFill>
                <a:latin typeface="Roboto Slab"/>
              </a:rPr>
              <a:t>Цель  Агентства</a:t>
            </a:r>
            <a:endParaRPr sz="6000" dirty="0">
              <a:solidFill>
                <a:srgbClr val="30476C"/>
              </a:solidFill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="" xmlns:a16="http://schemas.microsoft.com/office/drawing/2014/main" id="{E87EACF3-255A-471C-9633-F760D9719CB1}"/>
              </a:ext>
            </a:extLst>
          </p:cNvPr>
          <p:cNvSpPr/>
          <p:nvPr/>
        </p:nvSpPr>
        <p:spPr>
          <a:xfrm>
            <a:off x="2144722" y="2803375"/>
            <a:ext cx="18528710" cy="588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4" name="CustomShape 1">
            <a:extLst>
              <a:ext uri="{FF2B5EF4-FFF2-40B4-BE49-F238E27FC236}">
                <a16:creationId xmlns="" xmlns:a16="http://schemas.microsoft.com/office/drawing/2014/main" id="{3205EBC0-69F4-4B67-AE72-F78EFD91BB93}"/>
              </a:ext>
            </a:extLst>
          </p:cNvPr>
          <p:cNvSpPr/>
          <p:nvPr/>
        </p:nvSpPr>
        <p:spPr>
          <a:xfrm>
            <a:off x="1419915" y="3462279"/>
            <a:ext cx="21314369" cy="259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32604" y="6736073"/>
            <a:ext cx="3871570" cy="1155832"/>
          </a:xfrm>
          <a:prstGeom prst="roundRect">
            <a:avLst/>
          </a:prstGeom>
          <a:solidFill>
            <a:srgbClr val="156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Задача 1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19915" y="8639795"/>
            <a:ext cx="3871570" cy="1152128"/>
          </a:xfrm>
          <a:prstGeom prst="roundRect">
            <a:avLst/>
          </a:prstGeom>
          <a:solidFill>
            <a:srgbClr val="156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Задача 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97035" y="10584011"/>
            <a:ext cx="3871570" cy="1152128"/>
          </a:xfrm>
          <a:prstGeom prst="roundRect">
            <a:avLst/>
          </a:prstGeom>
          <a:solidFill>
            <a:srgbClr val="156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Задача 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3533" y="6089742"/>
            <a:ext cx="1742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96080" y="6736073"/>
            <a:ext cx="16844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Организовать  работу по принципу «единого окна» для удобства бизнеса региона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96149" y="12024171"/>
            <a:ext cx="16444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Мониторинг и контроль эффективности предоставления мер поддержки бизнеса, получение обратной связи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5011" y="3729387"/>
            <a:ext cx="21458384" cy="2062103"/>
          </a:xfrm>
          <a:prstGeom prst="rect">
            <a:avLst/>
          </a:prstGeom>
          <a:solidFill>
            <a:srgbClr val="E6B4A0"/>
          </a:solidFill>
        </p:spPr>
        <p:txBody>
          <a:bodyPr wrap="square">
            <a:spAutoFit/>
          </a:bodyPr>
          <a:lstStyle/>
          <a:p>
            <a:r>
              <a:rPr lang="ru-RU" sz="3200" dirty="0"/>
              <a:t>объединив компетенции, знания и возможности существующих региональных структур по поддержке предпринимательства </a:t>
            </a:r>
            <a:r>
              <a:rPr lang="ru-RU" sz="3200" b="1" dirty="0"/>
              <a:t>создать многофункциональную систему по предоставлению поддержки потенциальным, действующим предпринимателям региона и инвесторам по принципу «единого окна», </a:t>
            </a:r>
            <a:r>
              <a:rPr lang="ru-RU" sz="3200" dirty="0"/>
              <a:t>синхронизированную со стратегией развития региона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33971" y="8591594"/>
            <a:ext cx="17307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Повысить уровень знаний предпринимателей, инвесторов , </a:t>
            </a:r>
            <a:r>
              <a:rPr lang="ru-RU" sz="3600" dirty="0" err="1"/>
              <a:t>инноваторов</a:t>
            </a:r>
            <a:r>
              <a:rPr lang="ru-RU" sz="3600" dirty="0"/>
              <a:t> и тех, кто хочет ими стать, о федеральных и региональных мерах поддержки и работе Агентства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71817" y="10538310"/>
            <a:ext cx="16444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Формирование в регионе новой среды для повышения предпринимательской активности и создания совместных проектов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80253" y="11967076"/>
            <a:ext cx="3871570" cy="1152128"/>
          </a:xfrm>
          <a:prstGeom prst="roundRect">
            <a:avLst/>
          </a:prstGeom>
          <a:solidFill>
            <a:srgbClr val="156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Задача 4</a:t>
            </a:r>
          </a:p>
        </p:txBody>
      </p:sp>
      <p:pic>
        <p:nvPicPr>
          <p:cNvPr id="19" name="Picture 9" descr="ÐÐ°ÑÑÐ¸Ð½ÐºÐ¸ Ð¿Ð¾ Ð·Ð°Ð¿ÑÐ¾ÑÑ Ð¼Ð¾Ð¹ Ð±Ð¸Ð·Ð½ÐµÑ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835" y="13536339"/>
            <a:ext cx="2030777" cy="1583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ÐÐ°ÑÑÐ¸Ð½ÐºÐ¸ Ð¿Ð¾ Ð·Ð°Ð¿ÑÐ¾ÑÑ Ð¼Ð¾Ð¹ Ð±Ð¸Ð·Ð½ÐµÑ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203" y="13032283"/>
            <a:ext cx="2677409" cy="2087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5109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206000" y="3675459"/>
            <a:ext cx="21695760" cy="934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22212000" y="14112000"/>
            <a:ext cx="711720" cy="63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000" b="1" dirty="0">
                <a:solidFill>
                  <a:srgbClr val="FFFFFF"/>
                </a:solidFill>
              </a:rPr>
              <a:t>7</a:t>
            </a:r>
            <a:endParaRPr dirty="0"/>
          </a:p>
        </p:txBody>
      </p:sp>
      <p:sp>
        <p:nvSpPr>
          <p:cNvPr id="147" name="CustomShape 4"/>
          <p:cNvSpPr/>
          <p:nvPr/>
        </p:nvSpPr>
        <p:spPr>
          <a:xfrm>
            <a:off x="-432000" y="648000"/>
            <a:ext cx="172440" cy="33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">
            <a:extLst>
              <a:ext uri="{FF2B5EF4-FFF2-40B4-BE49-F238E27FC236}">
                <a16:creationId xmlns="" xmlns:a16="http://schemas.microsoft.com/office/drawing/2014/main" id="{D6E8DAFC-2960-43CA-A5CE-6C0B9C2C3142}"/>
              </a:ext>
            </a:extLst>
          </p:cNvPr>
          <p:cNvSpPr/>
          <p:nvPr/>
        </p:nvSpPr>
        <p:spPr>
          <a:xfrm>
            <a:off x="1411771" y="986040"/>
            <a:ext cx="18528710" cy="1777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sz="6000" dirty="0">
              <a:solidFill>
                <a:srgbClr val="242678"/>
              </a:solidFill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="" xmlns:a16="http://schemas.microsoft.com/office/drawing/2014/main" id="{E87EACF3-255A-471C-9633-F760D9719CB1}"/>
              </a:ext>
            </a:extLst>
          </p:cNvPr>
          <p:cNvSpPr/>
          <p:nvPr/>
        </p:nvSpPr>
        <p:spPr>
          <a:xfrm>
            <a:off x="2144722" y="2803375"/>
            <a:ext cx="18528710" cy="588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="" xmlns:a16="http://schemas.microsoft.com/office/drawing/2014/main" id="{10809B06-FEE7-4A5E-BCB9-8F9B85AF8606}"/>
              </a:ext>
            </a:extLst>
          </p:cNvPr>
          <p:cNvSpPr/>
          <p:nvPr/>
        </p:nvSpPr>
        <p:spPr>
          <a:xfrm>
            <a:off x="2160000" y="9717831"/>
            <a:ext cx="18528710" cy="588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4" name="CustomShape 1">
            <a:extLst>
              <a:ext uri="{FF2B5EF4-FFF2-40B4-BE49-F238E27FC236}">
                <a16:creationId xmlns="" xmlns:a16="http://schemas.microsoft.com/office/drawing/2014/main" id="{3205EBC0-69F4-4B67-AE72-F78EFD91BB93}"/>
              </a:ext>
            </a:extLst>
          </p:cNvPr>
          <p:cNvSpPr/>
          <p:nvPr/>
        </p:nvSpPr>
        <p:spPr>
          <a:xfrm>
            <a:off x="1419915" y="3462279"/>
            <a:ext cx="21314369" cy="259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436834F-1F26-4F76-8E0E-7F4F53B2F890}"/>
              </a:ext>
            </a:extLst>
          </p:cNvPr>
          <p:cNvSpPr/>
          <p:nvPr/>
        </p:nvSpPr>
        <p:spPr>
          <a:xfrm>
            <a:off x="2488887" y="8566596"/>
            <a:ext cx="5760640" cy="4900509"/>
          </a:xfrm>
          <a:prstGeom prst="rect">
            <a:avLst/>
          </a:prstGeom>
          <a:solidFill>
            <a:srgbClr val="E6B4A0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Times New Roman"/>
                <a:ea typeface="Times New Roman"/>
                <a:cs typeface="Times New Roman"/>
              </a:rPr>
              <a:t>Единая система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Times New Roman"/>
                <a:ea typeface="Times New Roman"/>
                <a:cs typeface="Times New Roman"/>
              </a:rPr>
              <a:t>мер поддержки бизнеса-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физическое и виртуальное пространство, объединившее все структуры поддержки бизнеса и МФЦ,  с единой точкой входа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97" y="2540963"/>
            <a:ext cx="5340020" cy="534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376803" y="13467105"/>
            <a:ext cx="5904656" cy="723308"/>
          </a:xfrm>
          <a:prstGeom prst="roundRect">
            <a:avLst/>
          </a:prstGeom>
          <a:solidFill>
            <a:srgbClr val="156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Центр инжиниринга (2020г.)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343979" y="1863209"/>
            <a:ext cx="5904656" cy="1723976"/>
          </a:xfrm>
          <a:prstGeom prst="roundRect">
            <a:avLst/>
          </a:prstGeom>
          <a:solidFill>
            <a:srgbClr val="156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Соответствие стратегии развития региона, сокращение сроков ее реализации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363026" y="6179786"/>
            <a:ext cx="5904656" cy="1292982"/>
          </a:xfrm>
          <a:prstGeom prst="roundRect">
            <a:avLst/>
          </a:prstGeom>
          <a:solidFill>
            <a:srgbClr val="156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  <a:p>
            <a:pPr algn="ctr"/>
            <a:r>
              <a:rPr lang="ru-RU" sz="2800" dirty="0"/>
              <a:t>Около 300 услуг для МСП и бизнеса в одном месте</a:t>
            </a:r>
          </a:p>
          <a:p>
            <a:pPr algn="ctr"/>
            <a:endParaRPr lang="ru-RU" sz="2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343979" y="9082198"/>
            <a:ext cx="5904656" cy="2231150"/>
          </a:xfrm>
          <a:prstGeom prst="roundRect">
            <a:avLst/>
          </a:prstGeom>
          <a:solidFill>
            <a:srgbClr val="156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Высокое качество </a:t>
            </a:r>
          </a:p>
          <a:p>
            <a:pPr algn="ctr"/>
            <a:r>
              <a:rPr lang="ru-RU" sz="3200" dirty="0"/>
              <a:t>оказания услуг бизнесу за счет автоматизации бизнес-процессов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9611965" y="4886804"/>
            <a:ext cx="2664296" cy="2585964"/>
          </a:xfrm>
          <a:prstGeom prst="rightArrow">
            <a:avLst/>
          </a:prstGeom>
          <a:solidFill>
            <a:srgbClr val="156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352152" y="3961726"/>
            <a:ext cx="5904656" cy="1723976"/>
          </a:xfrm>
          <a:prstGeom prst="roundRect">
            <a:avLst/>
          </a:prstGeom>
          <a:solidFill>
            <a:srgbClr val="156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Обратная связь от бизнеса и деловых сообществ на системной основе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376803" y="7953655"/>
            <a:ext cx="5904656" cy="792088"/>
          </a:xfrm>
          <a:prstGeom prst="roundRect">
            <a:avLst/>
          </a:prstGeom>
          <a:solidFill>
            <a:srgbClr val="156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До 5 каналов коммуникаций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326586" y="11880155"/>
            <a:ext cx="5904656" cy="1143784"/>
          </a:xfrm>
          <a:prstGeom prst="roundRect">
            <a:avLst/>
          </a:prstGeom>
          <a:solidFill>
            <a:srgbClr val="156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Коворкинг</a:t>
            </a:r>
          </a:p>
        </p:txBody>
      </p:sp>
      <p:pic>
        <p:nvPicPr>
          <p:cNvPr id="24" name="Picture 9" descr="ÐÐ°ÑÑÐ¸Ð½ÐºÐ¸ Ð¿Ð¾ Ð·Ð°Ð¿ÑÐ¾ÑÑ Ð¼Ð¾Ð¹ Ð±Ð¸Ð·Ð½ÐµÑ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835" y="13536339"/>
            <a:ext cx="2030777" cy="1583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ÐÐ°ÑÑÐ¸Ð½ÐºÐ¸ Ð¿Ð¾ Ð·Ð°Ð¿ÑÐ¾ÑÑ Ð¼Ð¾Ð¹ Ð±Ð¸Ð·Ð½ÐµÑ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203" y="13032283"/>
            <a:ext cx="2677409" cy="2087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0689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206000" y="3675459"/>
            <a:ext cx="21695760" cy="934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22212000" y="14112000"/>
            <a:ext cx="711720" cy="63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000" b="1" dirty="0">
                <a:solidFill>
                  <a:srgbClr val="FFFFFF"/>
                </a:solidFill>
              </a:rPr>
              <a:t>9</a:t>
            </a:r>
            <a:endParaRPr dirty="0"/>
          </a:p>
        </p:txBody>
      </p:sp>
      <p:sp>
        <p:nvSpPr>
          <p:cNvPr id="147" name="CustomShape 4"/>
          <p:cNvSpPr/>
          <p:nvPr/>
        </p:nvSpPr>
        <p:spPr>
          <a:xfrm>
            <a:off x="-432000" y="648000"/>
            <a:ext cx="172440" cy="33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5"/>
          <p:cNvSpPr/>
          <p:nvPr/>
        </p:nvSpPr>
        <p:spPr>
          <a:xfrm>
            <a:off x="2160000" y="1368000"/>
            <a:ext cx="2000772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2600" b="1" dirty="0">
              <a:solidFill>
                <a:srgbClr val="808080"/>
              </a:solidFill>
              <a:latin typeface="Roboto Slab"/>
              <a:ea typeface="Times New Roman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="" xmlns:a16="http://schemas.microsoft.com/office/drawing/2014/main" id="{E87EACF3-255A-471C-9633-F760D9719CB1}"/>
              </a:ext>
            </a:extLst>
          </p:cNvPr>
          <p:cNvSpPr/>
          <p:nvPr/>
        </p:nvSpPr>
        <p:spPr>
          <a:xfrm>
            <a:off x="2144722" y="2803375"/>
            <a:ext cx="18528710" cy="588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="" xmlns:a16="http://schemas.microsoft.com/office/drawing/2014/main" id="{10809B06-FEE7-4A5E-BCB9-8F9B85AF8606}"/>
              </a:ext>
            </a:extLst>
          </p:cNvPr>
          <p:cNvSpPr/>
          <p:nvPr/>
        </p:nvSpPr>
        <p:spPr>
          <a:xfrm>
            <a:off x="2160000" y="9717831"/>
            <a:ext cx="18528710" cy="588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4" name="CustomShape 1">
            <a:extLst>
              <a:ext uri="{FF2B5EF4-FFF2-40B4-BE49-F238E27FC236}">
                <a16:creationId xmlns="" xmlns:a16="http://schemas.microsoft.com/office/drawing/2014/main" id="{3205EBC0-69F4-4B67-AE72-F78EFD91BB93}"/>
              </a:ext>
            </a:extLst>
          </p:cNvPr>
          <p:cNvSpPr/>
          <p:nvPr/>
        </p:nvSpPr>
        <p:spPr>
          <a:xfrm>
            <a:off x="1419915" y="3462279"/>
            <a:ext cx="21314369" cy="259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5" name="CustomShape 1">
            <a:extLst>
              <a:ext uri="{FF2B5EF4-FFF2-40B4-BE49-F238E27FC236}">
                <a16:creationId xmlns="" xmlns:a16="http://schemas.microsoft.com/office/drawing/2014/main" id="{CA81A3B5-29DB-4376-ABFA-754467AE012C}"/>
              </a:ext>
            </a:extLst>
          </p:cNvPr>
          <p:cNvSpPr/>
          <p:nvPr/>
        </p:nvSpPr>
        <p:spPr>
          <a:xfrm>
            <a:off x="1223334" y="2082191"/>
            <a:ext cx="23725534" cy="11778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5400" b="1" dirty="0">
                <a:solidFill>
                  <a:srgbClr val="156187"/>
                </a:solidFill>
                <a:latin typeface="Roboto Slab"/>
              </a:rPr>
              <a:t>Кому можем </a:t>
            </a:r>
            <a:r>
              <a:rPr lang="ru-RU" sz="5400" b="1">
                <a:solidFill>
                  <a:srgbClr val="156187"/>
                </a:solidFill>
                <a:latin typeface="Roboto Slab"/>
              </a:rPr>
              <a:t>быть полезны</a:t>
            </a:r>
            <a:endParaRPr sz="5400" dirty="0">
              <a:solidFill>
                <a:srgbClr val="15618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17154" y="6136700"/>
            <a:ext cx="99501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/>
              <a:t>Инноваторам</a:t>
            </a:r>
            <a:r>
              <a:rPr lang="ru-RU" sz="3600" dirty="0"/>
              <a:t>, разработчикам, </a:t>
            </a:r>
          </a:p>
          <a:p>
            <a:r>
              <a:rPr lang="ru-RU" sz="3600" dirty="0"/>
              <a:t>создателям новых технологических решений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314323" y="8257619"/>
            <a:ext cx="975299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Предпринимателям региона,</a:t>
            </a:r>
          </a:p>
          <a:p>
            <a:r>
              <a:rPr lang="ru-RU" sz="3600" dirty="0"/>
              <a:t>которые поставляют продукцию на экспорт,</a:t>
            </a:r>
          </a:p>
          <a:p>
            <a:r>
              <a:rPr lang="ru-RU" sz="3600" dirty="0"/>
              <a:t>выходят на внешние рынки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15221" y="8484380"/>
            <a:ext cx="66527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Инвесторам, </a:t>
            </a:r>
          </a:p>
          <a:p>
            <a:r>
              <a:rPr lang="ru-RU" sz="3600" dirty="0"/>
              <a:t>инициаторам </a:t>
            </a:r>
            <a:r>
              <a:rPr lang="ru-RU" sz="3600" dirty="0" err="1"/>
              <a:t>инвестпроектов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15220" y="6181450"/>
            <a:ext cx="79528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Участникам кластеров,</a:t>
            </a:r>
          </a:p>
          <a:p>
            <a:r>
              <a:rPr lang="ru-RU" sz="3600" dirty="0"/>
              <a:t>желающим создать новые кластеры</a:t>
            </a:r>
          </a:p>
        </p:txBody>
      </p:sp>
      <p:pic>
        <p:nvPicPr>
          <p:cNvPr id="2050" name="Picture 2" descr="http://image.flaticon.com/icons/png/128/179/17996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08" y="3815259"/>
            <a:ext cx="1435429" cy="1435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855130" y="4304242"/>
            <a:ext cx="7603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Начинающим предпринимателям</a:t>
            </a:r>
          </a:p>
        </p:txBody>
      </p:sp>
      <p:pic>
        <p:nvPicPr>
          <p:cNvPr id="2052" name="Picture 4" descr="ÐÐºÐ¾Ð½ÐºÐ° work, user, teamwork, online, networking, group, businessman, business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015" y="392337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3292677" y="4209808"/>
            <a:ext cx="9078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Тем, кто ищет партнеров и свою команду</a:t>
            </a:r>
          </a:p>
        </p:txBody>
      </p:sp>
      <p:pic>
        <p:nvPicPr>
          <p:cNvPr id="2054" name="Picture 6" descr="http://image.flaticon.com/icons/png/128/180/1800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296" y="619995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.flaticon.com/icons/png/128/179/17994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859" y="847494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ÐºÐ¾Ð½ÐºÐ° savings, save, piggy bank, money, Funds, coin, business and finance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34" y="843022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ÐÐºÐ¾Ð½ÐºÐ° teamwork, team, person, people, men, humanpictos, group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34" y="620082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ÐÐºÐ¾Ð½ÐºÐ° user, social, profile, people, avatar 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08" y="1072802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939885" y="10759632"/>
            <a:ext cx="5094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Деловым сообществам</a:t>
            </a:r>
          </a:p>
        </p:txBody>
      </p:sp>
      <p:pic>
        <p:nvPicPr>
          <p:cNvPr id="2064" name="Picture 16" descr="ÐÐºÐ¾Ð½ÐºÐ° thumb up, like, hands and gestures, hands, gestures, finger 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859" y="1047319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3314323" y="10728027"/>
            <a:ext cx="10602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Субъектам МСП, которые развивают свое дело</a:t>
            </a:r>
          </a:p>
        </p:txBody>
      </p:sp>
      <p:pic>
        <p:nvPicPr>
          <p:cNvPr id="26" name="Picture 9" descr="ÐÐ°ÑÑÐ¸Ð½ÐºÐ¸ Ð¿Ð¾ Ð·Ð°Ð¿ÑÐ¾ÑÑ Ð¼Ð¾Ð¹ Ð±Ð¸Ð·Ð½ÐµÑ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835" y="13536339"/>
            <a:ext cx="2030777" cy="1583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950" y="13023938"/>
            <a:ext cx="26765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09894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206000" y="3675459"/>
            <a:ext cx="21695760" cy="934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22212000" y="14112000"/>
            <a:ext cx="711720" cy="63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000" b="1" dirty="0">
                <a:solidFill>
                  <a:srgbClr val="FFFFFF"/>
                </a:solidFill>
              </a:rPr>
              <a:t>9</a:t>
            </a:r>
            <a:endParaRPr dirty="0"/>
          </a:p>
        </p:txBody>
      </p:sp>
      <p:sp>
        <p:nvSpPr>
          <p:cNvPr id="147" name="CustomShape 4"/>
          <p:cNvSpPr/>
          <p:nvPr/>
        </p:nvSpPr>
        <p:spPr>
          <a:xfrm>
            <a:off x="-432000" y="648000"/>
            <a:ext cx="172440" cy="33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5"/>
          <p:cNvSpPr/>
          <p:nvPr/>
        </p:nvSpPr>
        <p:spPr>
          <a:xfrm>
            <a:off x="2160000" y="1368000"/>
            <a:ext cx="2000772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2600" b="1" dirty="0">
              <a:solidFill>
                <a:srgbClr val="808080"/>
              </a:solidFill>
              <a:latin typeface="Roboto Slab"/>
              <a:ea typeface="Times New Roman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="" xmlns:a16="http://schemas.microsoft.com/office/drawing/2014/main" id="{E87EACF3-255A-471C-9633-F760D9719CB1}"/>
              </a:ext>
            </a:extLst>
          </p:cNvPr>
          <p:cNvSpPr/>
          <p:nvPr/>
        </p:nvSpPr>
        <p:spPr>
          <a:xfrm>
            <a:off x="2144722" y="2803375"/>
            <a:ext cx="18528710" cy="588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="" xmlns:a16="http://schemas.microsoft.com/office/drawing/2014/main" id="{10809B06-FEE7-4A5E-BCB9-8F9B85AF8606}"/>
              </a:ext>
            </a:extLst>
          </p:cNvPr>
          <p:cNvSpPr/>
          <p:nvPr/>
        </p:nvSpPr>
        <p:spPr>
          <a:xfrm>
            <a:off x="2160000" y="9717831"/>
            <a:ext cx="18528710" cy="588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4" name="CustomShape 1">
            <a:extLst>
              <a:ext uri="{FF2B5EF4-FFF2-40B4-BE49-F238E27FC236}">
                <a16:creationId xmlns="" xmlns:a16="http://schemas.microsoft.com/office/drawing/2014/main" id="{3205EBC0-69F4-4B67-AE72-F78EFD91BB93}"/>
              </a:ext>
            </a:extLst>
          </p:cNvPr>
          <p:cNvSpPr/>
          <p:nvPr/>
        </p:nvSpPr>
        <p:spPr>
          <a:xfrm>
            <a:off x="1419915" y="3462279"/>
            <a:ext cx="21314369" cy="259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5" name="CustomShape 1">
            <a:extLst>
              <a:ext uri="{FF2B5EF4-FFF2-40B4-BE49-F238E27FC236}">
                <a16:creationId xmlns="" xmlns:a16="http://schemas.microsoft.com/office/drawing/2014/main" id="{CA81A3B5-29DB-4376-ABFA-754467AE012C}"/>
              </a:ext>
            </a:extLst>
          </p:cNvPr>
          <p:cNvSpPr/>
          <p:nvPr/>
        </p:nvSpPr>
        <p:spPr>
          <a:xfrm>
            <a:off x="1223334" y="2082191"/>
            <a:ext cx="23725534" cy="11778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5400" b="1" dirty="0">
                <a:solidFill>
                  <a:srgbClr val="156187"/>
                </a:solidFill>
                <a:latin typeface="Roboto Slab"/>
              </a:rPr>
              <a:t>Основные меры поддержки</a:t>
            </a:r>
            <a:endParaRPr sz="5400" dirty="0">
              <a:solidFill>
                <a:srgbClr val="15618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17154" y="6136700"/>
            <a:ext cx="102787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Исследования рынка, </a:t>
            </a:r>
          </a:p>
          <a:p>
            <a:r>
              <a:rPr lang="ru-RU" sz="3600" dirty="0"/>
              <a:t>в т. ч. для экспортеров и участников кластеров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314323" y="8257619"/>
            <a:ext cx="8719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Поиск партнеров за рубежом, </a:t>
            </a:r>
          </a:p>
          <a:p>
            <a:r>
              <a:rPr lang="ru-RU" sz="3600" dirty="0"/>
              <a:t>создание площадок для коммуникаций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15221" y="8257619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«Упаковка» проектов, </a:t>
            </a:r>
          </a:p>
          <a:p>
            <a:r>
              <a:rPr lang="ru-RU" sz="3600" dirty="0"/>
              <a:t>составление бизнес-планов,</a:t>
            </a:r>
          </a:p>
          <a:p>
            <a:r>
              <a:rPr lang="ru-RU" sz="3600" dirty="0"/>
              <a:t> разработка ТЭО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97276" y="6058599"/>
            <a:ext cx="777328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Подбор финансовых инструментов</a:t>
            </a:r>
          </a:p>
          <a:p>
            <a:r>
              <a:rPr lang="ru-RU" sz="3600" dirty="0"/>
              <a:t>на льготных условиях  </a:t>
            </a:r>
          </a:p>
          <a:p>
            <a:r>
              <a:rPr lang="ru-RU" sz="3600" dirty="0"/>
              <a:t>(кредиты, гарантии, гранты)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55130" y="4055791"/>
            <a:ext cx="82654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Обучение, консультационные услуги </a:t>
            </a:r>
          </a:p>
          <a:p>
            <a:r>
              <a:rPr lang="ru-RU" sz="3600" dirty="0"/>
              <a:t>по различным направлениям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292677" y="4209808"/>
            <a:ext cx="105031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Помощь в сертификации, получении патентов, </a:t>
            </a:r>
          </a:p>
          <a:p>
            <a:r>
              <a:rPr lang="ru-RU" sz="3600" dirty="0"/>
              <a:t>регистрации торговых марок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915221" y="10475181"/>
            <a:ext cx="744146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Информирование об актуальных </a:t>
            </a:r>
          </a:p>
          <a:p>
            <a:r>
              <a:rPr lang="ru-RU" sz="3600" dirty="0"/>
              <a:t>деловых событиях</a:t>
            </a:r>
          </a:p>
          <a:p>
            <a:endParaRPr lang="ru-RU" sz="3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3314323" y="10498307"/>
            <a:ext cx="101809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dirty="0"/>
              <a:t>Подбор земельных участков, консультации по</a:t>
            </a:r>
          </a:p>
          <a:p>
            <a:r>
              <a:rPr lang="ru-RU" sz="3600" dirty="0"/>
              <a:t>земельным вопросам</a:t>
            </a:r>
          </a:p>
        </p:txBody>
      </p:sp>
      <p:pic>
        <p:nvPicPr>
          <p:cNvPr id="3074" name="Picture 2" descr="http://image.flaticon.com/icons/png/128/133/1336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93" y="616257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.flaticon.com/icons/png/128/133/13366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74" y="1047319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ÐÐ°ÑÑÐ¸Ð½ÐºÐ¸ Ð¿Ð¾ Ð·Ð°Ð¿ÑÐ¾ÑÑ Ð¼Ð¾Ð¹ Ð±Ð¸Ð·Ð½ÐµÑ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835" y="13536339"/>
            <a:ext cx="2030777" cy="1583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.flaticon.com/icons/png/128/133/13366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74" y="814234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.flaticon.com/icons/png/128/133/1336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260" y="61272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.flaticon.com/icons/png/128/133/13366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00" y="401780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ÐºÐ¾Ð½ÐºÐ° Ð½Ð°Ð±Ð¾Ñ Ð¸ÐºÐ¾Ð½Ð¾Ðº Banking Ic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047" y="834998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.flaticon.com/icons/png/128/145/14516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260" y="40369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.flaticon.com/icons/png/128/15/1571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047" y="1047319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age.flaticon.com/icons/png/128/77/7784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5" y="1241433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949614" y="12257614"/>
            <a:ext cx="741741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Информационная поддержка,</a:t>
            </a:r>
          </a:p>
          <a:p>
            <a:r>
              <a:rPr lang="ru-RU" sz="3600" dirty="0"/>
              <a:t>распространение историй успеха </a:t>
            </a:r>
          </a:p>
          <a:p>
            <a:r>
              <a:rPr lang="ru-RU" sz="3600" dirty="0"/>
              <a:t>предпринимателей региона</a:t>
            </a:r>
          </a:p>
          <a:p>
            <a:endParaRPr lang="ru-RU" sz="3600" dirty="0"/>
          </a:p>
        </p:txBody>
      </p:sp>
      <p:pic>
        <p:nvPicPr>
          <p:cNvPr id="1040" name="Picture 16" descr="http://image.flaticon.com/icons/png/128/176/17627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260" y="1248036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3332758" y="12257614"/>
            <a:ext cx="742062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Помощь в переводе, </a:t>
            </a:r>
          </a:p>
          <a:p>
            <a:r>
              <a:rPr lang="ru-RU" sz="3600" dirty="0"/>
              <a:t>в т. ч. сайтов и презентационных </a:t>
            </a:r>
          </a:p>
          <a:p>
            <a:r>
              <a:rPr lang="ru-RU" sz="3600" dirty="0"/>
              <a:t>материалов</a:t>
            </a:r>
          </a:p>
        </p:txBody>
      </p:sp>
      <p:pic>
        <p:nvPicPr>
          <p:cNvPr id="32" name="Picture 9" descr="ÐÐ°ÑÑÐ¸Ð½ÐºÐ¸ Ð¿Ð¾ Ð·Ð°Ð¿ÑÐ¾ÑÑ Ð¼Ð¾Ð¹ Ð±Ð¸Ð·Ð½ÐµÑ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203" y="13032283"/>
            <a:ext cx="2677409" cy="2087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6386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206000" y="3675459"/>
            <a:ext cx="21695760" cy="934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22212000" y="14112000"/>
            <a:ext cx="711720" cy="63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000" b="1" dirty="0">
                <a:solidFill>
                  <a:srgbClr val="FFFFFF"/>
                </a:solidFill>
              </a:rPr>
              <a:t>9</a:t>
            </a:r>
            <a:endParaRPr dirty="0"/>
          </a:p>
        </p:txBody>
      </p:sp>
      <p:sp>
        <p:nvSpPr>
          <p:cNvPr id="147" name="CustomShape 4"/>
          <p:cNvSpPr/>
          <p:nvPr/>
        </p:nvSpPr>
        <p:spPr>
          <a:xfrm>
            <a:off x="-432000" y="648000"/>
            <a:ext cx="172440" cy="33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5"/>
          <p:cNvSpPr/>
          <p:nvPr/>
        </p:nvSpPr>
        <p:spPr>
          <a:xfrm>
            <a:off x="2160000" y="1368000"/>
            <a:ext cx="2000772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2600" b="1" dirty="0">
              <a:solidFill>
                <a:srgbClr val="808080"/>
              </a:solidFill>
              <a:latin typeface="Roboto Slab"/>
              <a:ea typeface="Times New Roman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="" xmlns:a16="http://schemas.microsoft.com/office/drawing/2014/main" id="{E87EACF3-255A-471C-9633-F760D9719CB1}"/>
              </a:ext>
            </a:extLst>
          </p:cNvPr>
          <p:cNvSpPr/>
          <p:nvPr/>
        </p:nvSpPr>
        <p:spPr>
          <a:xfrm>
            <a:off x="2144722" y="2803375"/>
            <a:ext cx="18528710" cy="588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="" xmlns:a16="http://schemas.microsoft.com/office/drawing/2014/main" id="{10809B06-FEE7-4A5E-BCB9-8F9B85AF8606}"/>
              </a:ext>
            </a:extLst>
          </p:cNvPr>
          <p:cNvSpPr/>
          <p:nvPr/>
        </p:nvSpPr>
        <p:spPr>
          <a:xfrm>
            <a:off x="2160000" y="9717831"/>
            <a:ext cx="18528710" cy="588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4" name="CustomShape 1">
            <a:extLst>
              <a:ext uri="{FF2B5EF4-FFF2-40B4-BE49-F238E27FC236}">
                <a16:creationId xmlns="" xmlns:a16="http://schemas.microsoft.com/office/drawing/2014/main" id="{3205EBC0-69F4-4B67-AE72-F78EFD91BB93}"/>
              </a:ext>
            </a:extLst>
          </p:cNvPr>
          <p:cNvSpPr/>
          <p:nvPr/>
        </p:nvSpPr>
        <p:spPr>
          <a:xfrm>
            <a:off x="1419915" y="3462279"/>
            <a:ext cx="21314369" cy="259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5" name="CustomShape 1">
            <a:extLst>
              <a:ext uri="{FF2B5EF4-FFF2-40B4-BE49-F238E27FC236}">
                <a16:creationId xmlns="" xmlns:a16="http://schemas.microsoft.com/office/drawing/2014/main" id="{CA81A3B5-29DB-4376-ABFA-754467AE012C}"/>
              </a:ext>
            </a:extLst>
          </p:cNvPr>
          <p:cNvSpPr/>
          <p:nvPr/>
        </p:nvSpPr>
        <p:spPr>
          <a:xfrm>
            <a:off x="1223334" y="2082191"/>
            <a:ext cx="23725534" cy="11778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5400" b="1" dirty="0">
                <a:solidFill>
                  <a:srgbClr val="156187"/>
                </a:solidFill>
                <a:latin typeface="Roboto Slab"/>
              </a:rPr>
              <a:t>Основные партнеры</a:t>
            </a:r>
            <a:endParaRPr sz="5400" dirty="0">
              <a:solidFill>
                <a:srgbClr val="156187"/>
              </a:solidFill>
            </a:endParaRPr>
          </a:p>
        </p:txBody>
      </p:sp>
      <p:pic>
        <p:nvPicPr>
          <p:cNvPr id="20" name="Picture 9" descr="ÐÐ°ÑÑÐ¸Ð½ÐºÐ¸ Ð¿Ð¾ Ð·Ð°Ð¿ÑÐ¾ÑÑ Ð¼Ð¾Ð¹ Ð±Ð¸Ð·Ð½ÐµÑ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835" y="13536339"/>
            <a:ext cx="2030777" cy="1583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logofun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15" y="7531915"/>
            <a:ext cx="4375626" cy="1487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 descr="ÐÐ°ÑÑÐ¸Ð½ÐºÐ¸ Ð¿Ð¾ Ð·Ð°Ð¿ÑÐ¾ÑÑ ÐºÐ¾ÑÐ¿Ð¾ÑÐ°ÑÐ¸Ñ Ð¼ÑÐ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1" descr="ÐÐ°ÑÑÐ¸Ð½ÐºÐ¸ Ð¿Ð¾ Ð·Ð°Ð¿ÑÐ¾ÑÑ ÐºÐ¾ÑÐ¿Ð¾ÑÐ°ÑÐ¸Ñ Ð¼ÑÐ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3" descr="ÐÐ°ÑÑÐ¸Ð½ÐºÐ¸ Ð¿Ð¾ Ð·Ð°Ð¿ÑÐ¾ÑÑ ÐºÐ¾ÑÐ¿Ð¾ÑÐ°ÑÐ¸Ñ Ð¼ÑÐ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00" y="3896424"/>
            <a:ext cx="47529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ÐÐ°ÑÑÐ¸Ð½ÐºÐ¸ Ð¿Ð¾ Ð·Ð°Ð¿ÑÐ¾ÑÑ ÑÐºÐ¾Ð»ÐºÐ¾Ð²Ð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59" y="10025784"/>
            <a:ext cx="3041453" cy="2169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ÐÐ°ÑÑÐ¸Ð½ÐºÐ¸ Ð¿Ð¾ Ð·Ð°Ð¿ÑÐ¾ÑÑ Ð¤Ð¾Ð½Ð´ ÑÐ¾Ð´ÐµÐ¹ÑÑÐ²Ð¸Ñ Ð¸Ð½Ð½Ð¾Ð²Ð°ÑÐ¸ÑÐ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47" y="3896424"/>
            <a:ext cx="3517778" cy="2076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0" descr="ÐÐ°ÑÑÐ¸Ð½ÐºÐ¸ Ð¿Ð¾ Ð·Ð°Ð¿ÑÐ¾ÑÑ Ð±Ð°Ð½Ðº Ð¼ÑÐ¿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49" y="7676310"/>
            <a:ext cx="4209190" cy="89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945" y="9352310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525" y="4238455"/>
            <a:ext cx="6584055" cy="104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549" y="6410970"/>
            <a:ext cx="3422155" cy="342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525" y="9046017"/>
            <a:ext cx="5911884" cy="332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784" y="13023939"/>
            <a:ext cx="26765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6172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206000" y="3675459"/>
            <a:ext cx="21695760" cy="934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22212000" y="14112000"/>
            <a:ext cx="711720" cy="63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000" b="1" dirty="0">
                <a:solidFill>
                  <a:srgbClr val="FFFFFF"/>
                </a:solidFill>
              </a:rPr>
              <a:t>9</a:t>
            </a:r>
            <a:endParaRPr dirty="0"/>
          </a:p>
        </p:txBody>
      </p:sp>
      <p:sp>
        <p:nvSpPr>
          <p:cNvPr id="147" name="CustomShape 4"/>
          <p:cNvSpPr/>
          <p:nvPr/>
        </p:nvSpPr>
        <p:spPr>
          <a:xfrm>
            <a:off x="-432000" y="648000"/>
            <a:ext cx="172440" cy="33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5"/>
          <p:cNvSpPr/>
          <p:nvPr/>
        </p:nvSpPr>
        <p:spPr>
          <a:xfrm>
            <a:off x="2160000" y="1368000"/>
            <a:ext cx="2000772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2600" b="1" dirty="0">
              <a:solidFill>
                <a:srgbClr val="808080"/>
              </a:solidFill>
              <a:latin typeface="Roboto Slab"/>
              <a:ea typeface="Times New Roman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="" xmlns:a16="http://schemas.microsoft.com/office/drawing/2014/main" id="{E87EACF3-255A-471C-9633-F760D9719CB1}"/>
              </a:ext>
            </a:extLst>
          </p:cNvPr>
          <p:cNvSpPr/>
          <p:nvPr/>
        </p:nvSpPr>
        <p:spPr>
          <a:xfrm>
            <a:off x="2144722" y="2803375"/>
            <a:ext cx="18528710" cy="588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="" xmlns:a16="http://schemas.microsoft.com/office/drawing/2014/main" id="{10809B06-FEE7-4A5E-BCB9-8F9B85AF8606}"/>
              </a:ext>
            </a:extLst>
          </p:cNvPr>
          <p:cNvSpPr/>
          <p:nvPr/>
        </p:nvSpPr>
        <p:spPr>
          <a:xfrm>
            <a:off x="2160000" y="9717831"/>
            <a:ext cx="18528710" cy="588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4" name="CustomShape 1">
            <a:extLst>
              <a:ext uri="{FF2B5EF4-FFF2-40B4-BE49-F238E27FC236}">
                <a16:creationId xmlns="" xmlns:a16="http://schemas.microsoft.com/office/drawing/2014/main" id="{3205EBC0-69F4-4B67-AE72-F78EFD91BB93}"/>
              </a:ext>
            </a:extLst>
          </p:cNvPr>
          <p:cNvSpPr/>
          <p:nvPr/>
        </p:nvSpPr>
        <p:spPr>
          <a:xfrm>
            <a:off x="1419915" y="3462279"/>
            <a:ext cx="21314369" cy="259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5" name="CustomShape 1">
            <a:extLst>
              <a:ext uri="{FF2B5EF4-FFF2-40B4-BE49-F238E27FC236}">
                <a16:creationId xmlns="" xmlns:a16="http://schemas.microsoft.com/office/drawing/2014/main" id="{CA81A3B5-29DB-4376-ABFA-754467AE012C}"/>
              </a:ext>
            </a:extLst>
          </p:cNvPr>
          <p:cNvSpPr/>
          <p:nvPr/>
        </p:nvSpPr>
        <p:spPr>
          <a:xfrm>
            <a:off x="1223334" y="2082191"/>
            <a:ext cx="23725534" cy="11778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5400" b="1" dirty="0">
                <a:solidFill>
                  <a:srgbClr val="156187"/>
                </a:solidFill>
                <a:latin typeface="Roboto Slab"/>
              </a:rPr>
              <a:t>Ценности сотрудничества с нами для бизнеса</a:t>
            </a:r>
            <a:endParaRPr sz="5400" dirty="0">
              <a:solidFill>
                <a:srgbClr val="15618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7385" y="4031283"/>
            <a:ext cx="19914777" cy="8402300"/>
          </a:xfrm>
          <a:prstGeom prst="rect">
            <a:avLst/>
          </a:prstGeom>
          <a:solidFill>
            <a:srgbClr val="E6B4A0"/>
          </a:solidFill>
        </p:spPr>
        <p:txBody>
          <a:bodyPr wrap="square">
            <a:spAutoFit/>
          </a:bodyPr>
          <a:lstStyle/>
          <a:p>
            <a:r>
              <a:rPr lang="ru-RU" sz="3600" dirty="0"/>
              <a:t>• принцип «одного окна»</a:t>
            </a:r>
          </a:p>
          <a:p>
            <a:endParaRPr lang="ru-RU" sz="3600" dirty="0"/>
          </a:p>
          <a:p>
            <a:r>
              <a:rPr lang="ru-RU" sz="3600" dirty="0"/>
              <a:t>• сокращение временных затрат</a:t>
            </a:r>
          </a:p>
          <a:p>
            <a:endParaRPr lang="ru-RU" sz="3600" dirty="0"/>
          </a:p>
          <a:p>
            <a:r>
              <a:rPr lang="ru-RU" sz="3600" dirty="0"/>
              <a:t>• максимальная и оперативная информативность по мерам поддержки</a:t>
            </a:r>
          </a:p>
          <a:p>
            <a:endParaRPr lang="ru-RU" sz="3600" dirty="0"/>
          </a:p>
          <a:p>
            <a:r>
              <a:rPr lang="ru-RU" sz="3600" dirty="0"/>
              <a:t>• спектр ниш для инвестирования и направлений развития</a:t>
            </a:r>
          </a:p>
          <a:p>
            <a:endParaRPr lang="ru-RU" sz="3600" dirty="0"/>
          </a:p>
          <a:p>
            <a:r>
              <a:rPr lang="ru-RU" sz="3600" dirty="0"/>
              <a:t>• получение бизнес-информации и доступ к обучению</a:t>
            </a:r>
          </a:p>
          <a:p>
            <a:endParaRPr lang="ru-RU" sz="3600" dirty="0"/>
          </a:p>
          <a:p>
            <a:r>
              <a:rPr lang="ru-RU" sz="3600" dirty="0"/>
              <a:t>• возможность  дать обратную связь по изменению мер поддержки</a:t>
            </a:r>
          </a:p>
          <a:p>
            <a:endParaRPr lang="ru-RU" sz="3600" dirty="0"/>
          </a:p>
          <a:p>
            <a:r>
              <a:rPr lang="ru-RU" sz="3600" dirty="0"/>
              <a:t>• использование площадок Агентства для развития партнерства </a:t>
            </a:r>
          </a:p>
          <a:p>
            <a:endParaRPr lang="ru-RU" sz="3600" dirty="0"/>
          </a:p>
          <a:p>
            <a:r>
              <a:rPr lang="ru-RU" sz="3600" dirty="0"/>
              <a:t>• сокращение затрат на бизнес-процессы, в </a:t>
            </a:r>
            <a:r>
              <a:rPr lang="ru-RU" sz="3600" dirty="0" err="1"/>
              <a:t>т.ч</a:t>
            </a:r>
            <a:r>
              <a:rPr lang="ru-RU" sz="3600" dirty="0"/>
              <a:t>. продвижение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9077" y="13172158"/>
            <a:ext cx="2030413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021" y="12902320"/>
            <a:ext cx="26765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8473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206000" y="3675459"/>
            <a:ext cx="21695760" cy="934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22167720" y="14095624"/>
            <a:ext cx="711720" cy="63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000" b="1" dirty="0">
                <a:solidFill>
                  <a:srgbClr val="FFFFFF"/>
                </a:solidFill>
              </a:rPr>
              <a:t>12</a:t>
            </a:r>
            <a:endParaRPr dirty="0"/>
          </a:p>
        </p:txBody>
      </p:sp>
      <p:sp>
        <p:nvSpPr>
          <p:cNvPr id="147" name="CustomShape 4"/>
          <p:cNvSpPr/>
          <p:nvPr/>
        </p:nvSpPr>
        <p:spPr>
          <a:xfrm>
            <a:off x="-432000" y="648000"/>
            <a:ext cx="172440" cy="33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5"/>
          <p:cNvSpPr/>
          <p:nvPr/>
        </p:nvSpPr>
        <p:spPr>
          <a:xfrm>
            <a:off x="2160000" y="1368000"/>
            <a:ext cx="2000772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2600" b="1" dirty="0">
              <a:solidFill>
                <a:srgbClr val="808080"/>
              </a:solidFill>
              <a:latin typeface="Roboto Slab"/>
              <a:ea typeface="Times New Roman"/>
            </a:endParaRPr>
          </a:p>
        </p:txBody>
      </p:sp>
      <p:sp>
        <p:nvSpPr>
          <p:cNvPr id="9" name="CustomShape 1">
            <a:extLst>
              <a:ext uri="{FF2B5EF4-FFF2-40B4-BE49-F238E27FC236}">
                <a16:creationId xmlns="" xmlns:a16="http://schemas.microsoft.com/office/drawing/2014/main" id="{D6E8DAFC-2960-43CA-A5CE-6C0B9C2C3142}"/>
              </a:ext>
            </a:extLst>
          </p:cNvPr>
          <p:cNvSpPr/>
          <p:nvPr/>
        </p:nvSpPr>
        <p:spPr>
          <a:xfrm>
            <a:off x="2762196" y="6335539"/>
            <a:ext cx="18528710" cy="1777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sz="5400" dirty="0">
              <a:solidFill>
                <a:srgbClr val="242678"/>
              </a:solidFill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="" xmlns:a16="http://schemas.microsoft.com/office/drawing/2014/main" id="{E87EACF3-255A-471C-9633-F760D9719CB1}"/>
              </a:ext>
            </a:extLst>
          </p:cNvPr>
          <p:cNvSpPr/>
          <p:nvPr/>
        </p:nvSpPr>
        <p:spPr>
          <a:xfrm>
            <a:off x="2144722" y="2803375"/>
            <a:ext cx="18528710" cy="588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="" xmlns:a16="http://schemas.microsoft.com/office/drawing/2014/main" id="{10809B06-FEE7-4A5E-BCB9-8F9B85AF8606}"/>
              </a:ext>
            </a:extLst>
          </p:cNvPr>
          <p:cNvSpPr/>
          <p:nvPr/>
        </p:nvSpPr>
        <p:spPr>
          <a:xfrm>
            <a:off x="2160000" y="9717831"/>
            <a:ext cx="18528710" cy="588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4" name="CustomShape 1">
            <a:extLst>
              <a:ext uri="{FF2B5EF4-FFF2-40B4-BE49-F238E27FC236}">
                <a16:creationId xmlns="" xmlns:a16="http://schemas.microsoft.com/office/drawing/2014/main" id="{3205EBC0-69F4-4B67-AE72-F78EFD91BB93}"/>
              </a:ext>
            </a:extLst>
          </p:cNvPr>
          <p:cNvSpPr/>
          <p:nvPr/>
        </p:nvSpPr>
        <p:spPr>
          <a:xfrm>
            <a:off x="1419915" y="3462279"/>
            <a:ext cx="21314369" cy="259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pic>
        <p:nvPicPr>
          <p:cNvPr id="11" name="Picture 9" descr="ÐÐ°ÑÑÐ¸Ð½ÐºÐ¸ Ð¿Ð¾ Ð·Ð°Ð¿ÑÐ¾ÑÑ Ð¼Ð¾Ð¹ Ð±Ð¸Ð·Ð½ÐµÑ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835" y="13536339"/>
            <a:ext cx="2030777" cy="1583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43376" y="3814018"/>
            <a:ext cx="21458384" cy="7171194"/>
          </a:xfrm>
          <a:prstGeom prst="rect">
            <a:avLst/>
          </a:prstGeom>
          <a:solidFill>
            <a:srgbClr val="E6B4A0"/>
          </a:solidFill>
        </p:spPr>
        <p:txBody>
          <a:bodyPr wrap="square">
            <a:spAutoFit/>
          </a:bodyPr>
          <a:lstStyle/>
          <a:p>
            <a:r>
              <a:rPr lang="ru-RU" sz="4400" b="1" dirty="0"/>
              <a:t>Приглашаем к сотрудничеству:</a:t>
            </a:r>
          </a:p>
          <a:p>
            <a:endParaRPr lang="ru-RU" sz="3200" b="1" dirty="0"/>
          </a:p>
          <a:p>
            <a:endParaRPr lang="ru-RU" sz="3200" dirty="0"/>
          </a:p>
          <a:p>
            <a:r>
              <a:rPr lang="ru-RU" sz="3200" dirty="0"/>
              <a:t>                </a:t>
            </a:r>
            <a:r>
              <a:rPr lang="en-US" sz="3200" dirty="0" smtClean="0"/>
              <a:t>taa@msp29.ru</a:t>
            </a:r>
            <a:endParaRPr lang="en-US" sz="3200" dirty="0"/>
          </a:p>
          <a:p>
            <a:endParaRPr lang="en-US" sz="3200" dirty="0"/>
          </a:p>
          <a:p>
            <a:r>
              <a:rPr lang="ru-RU" sz="3200" dirty="0"/>
              <a:t>               8 </a:t>
            </a:r>
            <a:r>
              <a:rPr lang="ru-RU" sz="3200" dirty="0" smtClean="0"/>
              <a:t>(</a:t>
            </a:r>
            <a:r>
              <a:rPr lang="en-US" sz="3200" dirty="0" smtClean="0"/>
              <a:t>921</a:t>
            </a:r>
            <a:r>
              <a:rPr lang="ru-RU" sz="3200" dirty="0" smtClean="0"/>
              <a:t>)</a:t>
            </a:r>
            <a:r>
              <a:rPr lang="en-US" sz="3200" dirty="0" smtClean="0"/>
              <a:t> 2905757</a:t>
            </a:r>
            <a:endParaRPr lang="ru-RU" sz="3200" dirty="0"/>
          </a:p>
          <a:p>
            <a:r>
              <a:rPr lang="en-US" sz="3200" dirty="0"/>
              <a:t>                </a:t>
            </a:r>
            <a:endParaRPr lang="ru-RU" sz="3200" dirty="0"/>
          </a:p>
          <a:p>
            <a:r>
              <a:rPr lang="ru-RU" sz="3200" dirty="0"/>
              <a:t>               </a:t>
            </a:r>
            <a:r>
              <a:rPr lang="en-US" sz="3200" dirty="0"/>
              <a:t>msp29.ru</a:t>
            </a:r>
            <a:endParaRPr lang="ru-RU" sz="3200" dirty="0"/>
          </a:p>
          <a:p>
            <a:r>
              <a:rPr lang="ru-RU" sz="3200" dirty="0"/>
              <a:t> </a:t>
            </a:r>
            <a:endParaRPr lang="en-US" sz="3200" dirty="0"/>
          </a:p>
          <a:p>
            <a:r>
              <a:rPr lang="en-US" sz="3200" dirty="0"/>
              <a:t>   </a:t>
            </a:r>
            <a:r>
              <a:rPr lang="ru-RU" sz="3200" dirty="0"/>
              <a:t>         </a:t>
            </a:r>
            <a:r>
              <a:rPr lang="en-US" sz="3200" dirty="0"/>
              <a:t>  </a:t>
            </a:r>
            <a:endParaRPr lang="ru-RU" sz="3200" b="1" dirty="0"/>
          </a:p>
          <a:p>
            <a:r>
              <a:rPr lang="ru-RU" sz="3200" b="1" dirty="0"/>
              <a:t>Специалист (консультант)  отдела по работе с муниципальными образованиями </a:t>
            </a:r>
          </a:p>
          <a:p>
            <a:endParaRPr lang="ru-RU" sz="3200" b="1" dirty="0"/>
          </a:p>
          <a:p>
            <a:r>
              <a:rPr lang="ru-RU" sz="3200" b="1" dirty="0"/>
              <a:t>Куратор </a:t>
            </a:r>
            <a:r>
              <a:rPr lang="ru-RU" sz="3200" b="1" dirty="0" smtClean="0"/>
              <a:t>районов: МО «</a:t>
            </a:r>
            <a:r>
              <a:rPr lang="ru-RU" sz="3200" b="1" smtClean="0"/>
              <a:t>Город Коряжма» </a:t>
            </a:r>
            <a:r>
              <a:rPr lang="ru-RU" sz="3200" b="1" dirty="0" smtClean="0"/>
              <a:t>Ленского и </a:t>
            </a:r>
            <a:r>
              <a:rPr lang="ru-RU" sz="3200" b="1" dirty="0" err="1" smtClean="0"/>
              <a:t>Верхнетоемского</a:t>
            </a:r>
            <a:r>
              <a:rPr lang="ru-RU" sz="3200" b="1" dirty="0" smtClean="0"/>
              <a:t>:  </a:t>
            </a:r>
            <a:r>
              <a:rPr lang="ru-RU" sz="3200" dirty="0" err="1" smtClean="0"/>
              <a:t>Тропникова</a:t>
            </a:r>
            <a:r>
              <a:rPr lang="ru-RU" sz="3200" dirty="0" smtClean="0"/>
              <a:t> Анна Александровна</a:t>
            </a:r>
            <a:endParaRPr lang="ru-RU" sz="3200" dirty="0"/>
          </a:p>
        </p:txBody>
      </p:sp>
      <p:pic>
        <p:nvPicPr>
          <p:cNvPr id="6150" name="Picture 6" descr="ÐÐºÐ¾Ð½ÐºÐ° multimedia, message, mails, mail, interface, envelopes, envelope, email, communications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96" y="5366292"/>
            <a:ext cx="938651" cy="938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ÐºÐ¾Ð½ÐºÐ° screen, networking, monitor, comput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96" y="7374009"/>
            <a:ext cx="970282" cy="970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ÐÐ°ÑÑÐ¸Ð½ÐºÐ¸ Ð¿Ð¾ Ð·Ð°Ð¿ÑÐ¾ÑÑ ÑÐµÐ»ÐµÑÐ¾Ð½ Ð¸ÐºÐ¾Ð½ÐºÐ° ÑÐ¸Ð½Ð¸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91" y="6335539"/>
            <a:ext cx="1004725" cy="945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ÐÐ°ÑÑÐ¸Ð½ÐºÐ¸ Ð¿Ð¾ Ð·Ð°Ð¿ÑÐ¾ÑÑ Ð¼Ð¾Ð¹ Ð±Ð¸Ð·Ð½ÐµÑ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066" y="13004191"/>
            <a:ext cx="2677409" cy="2087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0184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6365</TotalTime>
  <Words>603</Words>
  <Application>Microsoft Office PowerPoint</Application>
  <PresentationFormat>Произвольный</PresentationFormat>
  <Paragraphs>126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Home</cp:lastModifiedBy>
  <cp:revision>289</cp:revision>
  <cp:lastPrinted>2019-03-26T06:13:22Z</cp:lastPrinted>
  <dcterms:modified xsi:type="dcterms:W3CDTF">2019-03-27T09:00:18Z</dcterms:modified>
</cp:coreProperties>
</file>