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2" r:id="rId1"/>
    <p:sldMasterId id="2147483687" r:id="rId2"/>
  </p:sldMasterIdLst>
  <p:notesMasterIdLst>
    <p:notesMasterId r:id="rId11"/>
  </p:notesMasterIdLst>
  <p:handoutMasterIdLst>
    <p:handoutMasterId r:id="rId12"/>
  </p:handoutMasterIdLst>
  <p:sldIdLst>
    <p:sldId id="278" r:id="rId3"/>
    <p:sldId id="520" r:id="rId4"/>
    <p:sldId id="683" r:id="rId5"/>
    <p:sldId id="684" r:id="rId6"/>
    <p:sldId id="685" r:id="rId7"/>
    <p:sldId id="687" r:id="rId8"/>
    <p:sldId id="686" r:id="rId9"/>
    <p:sldId id="676" r:id="rId10"/>
  </p:sldIdLst>
  <p:sldSz cx="12599988" cy="864076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5" userDrawn="1">
          <p15:clr>
            <a:srgbClr val="A4A3A4"/>
          </p15:clr>
        </p15:guide>
        <p15:guide id="2" pos="2488" userDrawn="1">
          <p15:clr>
            <a:srgbClr val="A4A3A4"/>
          </p15:clr>
        </p15:guide>
        <p15:guide id="3" orient="horz" pos="5218">
          <p15:clr>
            <a:srgbClr val="A4A3A4"/>
          </p15:clr>
        </p15:guide>
        <p15:guide id="4" orient="horz" pos="181" userDrawn="1">
          <p15:clr>
            <a:srgbClr val="A4A3A4"/>
          </p15:clr>
        </p15:guide>
        <p15:guide id="5" orient="horz" pos="23" userDrawn="1">
          <p15:clr>
            <a:srgbClr val="A4A3A4"/>
          </p15:clr>
        </p15:guide>
        <p15:guide id="6" pos="7756" userDrawn="1">
          <p15:clr>
            <a:srgbClr val="A4A3A4"/>
          </p15:clr>
        </p15:guide>
        <p15:guide id="7" pos="178">
          <p15:clr>
            <a:srgbClr val="A4A3A4"/>
          </p15:clr>
        </p15:guide>
        <p15:guide id="8" pos="5488" userDrawn="1">
          <p15:clr>
            <a:srgbClr val="A4A3A4"/>
          </p15:clr>
        </p15:guide>
        <p15:guide id="9" orient="horz" pos="5239" userDrawn="1">
          <p15:clr>
            <a:srgbClr val="A4A3A4"/>
          </p15:clr>
        </p15:guide>
        <p15:guide id="10" pos="7779" userDrawn="1">
          <p15:clr>
            <a:srgbClr val="A4A3A4"/>
          </p15:clr>
        </p15:guide>
        <p15:guide id="11" orient="horz" pos="4695" userDrawn="1">
          <p15:clr>
            <a:srgbClr val="A4A3A4"/>
          </p15:clr>
        </p15:guide>
        <p15:guide id="12" orient="horz" pos="35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9B2"/>
    <a:srgbClr val="0138A6"/>
    <a:srgbClr val="E5581F"/>
    <a:srgbClr val="A2C9F4"/>
    <a:srgbClr val="1888B9"/>
    <a:srgbClr val="E7F5FE"/>
    <a:srgbClr val="F8E9FB"/>
    <a:srgbClr val="AE4828"/>
    <a:srgbClr val="CE087E"/>
    <a:srgbClr val="253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69" autoAdjust="0"/>
    <p:restoredTop sz="97292" autoAdjust="0"/>
  </p:normalViewPr>
  <p:slideViewPr>
    <p:cSldViewPr snapToGrid="0">
      <p:cViewPr>
        <p:scale>
          <a:sx n="107" d="100"/>
          <a:sy n="107" d="100"/>
        </p:scale>
        <p:origin x="1600" y="144"/>
      </p:cViewPr>
      <p:guideLst>
        <p:guide orient="horz" pos="635"/>
        <p:guide pos="2488"/>
        <p:guide orient="horz" pos="5218"/>
        <p:guide orient="horz" pos="181"/>
        <p:guide orient="horz" pos="23"/>
        <p:guide pos="7756"/>
        <p:guide pos="178"/>
        <p:guide pos="5488"/>
        <p:guide orient="horz" pos="5239"/>
        <p:guide pos="7779"/>
        <p:guide orient="horz" pos="4695"/>
        <p:guide orient="horz" pos="35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D71B2-C074-4B13-AB67-B32509399B4C}" type="datetimeFigureOut">
              <a:rPr lang="ru-RU" smtClean="0"/>
              <a:pPr/>
              <a:t>01.09.17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A3FB5-6A54-469C-AF8A-E30B739F1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374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A145-E748-45E6-9541-8C569DD64A20}" type="datetimeFigureOut">
              <a:rPr lang="ru-RU" smtClean="0"/>
              <a:pPr/>
              <a:t>01.09.17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1241425"/>
            <a:ext cx="48831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FF0B7-6C7A-444D-BC86-99C02D5842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36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1pPr>
    <a:lvl2pPr marL="4739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2pPr>
    <a:lvl3pPr marL="947867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3pPr>
    <a:lvl4pPr marL="14218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4pPr>
    <a:lvl5pPr marL="18957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5pPr>
    <a:lvl6pPr marL="23696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6pPr>
    <a:lvl7pPr marL="28436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7pPr>
    <a:lvl8pPr marL="3317535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8pPr>
    <a:lvl9pPr marL="37914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99" y="1414125"/>
            <a:ext cx="10709990" cy="3008266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4538401"/>
            <a:ext cx="9449991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72" indent="0" algn="ctr">
              <a:buNone/>
              <a:defRPr sz="2520"/>
            </a:lvl2pPr>
            <a:lvl3pPr marL="1152144" indent="0" algn="ctr">
              <a:buNone/>
              <a:defRPr sz="2268"/>
            </a:lvl3pPr>
            <a:lvl4pPr marL="1728216" indent="0" algn="ctr">
              <a:buNone/>
              <a:defRPr sz="2016"/>
            </a:lvl4pPr>
            <a:lvl5pPr marL="2304288" indent="0" algn="ctr">
              <a:buNone/>
              <a:defRPr sz="2016"/>
            </a:lvl5pPr>
            <a:lvl6pPr marL="2880360" indent="0" algn="ctr">
              <a:buNone/>
              <a:defRPr sz="2016"/>
            </a:lvl6pPr>
            <a:lvl7pPr marL="3456432" indent="0" algn="ctr">
              <a:buNone/>
              <a:defRPr sz="2016"/>
            </a:lvl7pPr>
            <a:lvl8pPr marL="4032504" indent="0" algn="ctr">
              <a:buNone/>
              <a:defRPr sz="2016"/>
            </a:lvl8pPr>
            <a:lvl9pPr marL="4608576" indent="0" algn="ctr">
              <a:buNone/>
              <a:defRPr sz="201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C43-879B-42CC-8FDB-2630D1254683}" type="datetime1">
              <a:rPr lang="ru-RU" smtClean="0"/>
              <a:t>01.09.17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6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3DFF-D307-4F8E-9875-4A5F6FF1D4F5}" type="datetime1">
              <a:rPr lang="ru-RU" smtClean="0"/>
              <a:t>01.09.17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81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460041"/>
            <a:ext cx="2716872" cy="73226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460041"/>
            <a:ext cx="7993117" cy="73226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6C73-7750-4094-ADA8-4D18DC78749D}" type="datetime1">
              <a:rPr lang="ru-RU" smtClean="0"/>
              <a:t>01.09.17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219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143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99" y="1414125"/>
            <a:ext cx="10709990" cy="3008266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4538401"/>
            <a:ext cx="9449991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72" indent="0" algn="ctr">
              <a:buNone/>
              <a:defRPr sz="2520"/>
            </a:lvl2pPr>
            <a:lvl3pPr marL="1152144" indent="0" algn="ctr">
              <a:buNone/>
              <a:defRPr sz="2268"/>
            </a:lvl3pPr>
            <a:lvl4pPr marL="1728216" indent="0" algn="ctr">
              <a:buNone/>
              <a:defRPr sz="2016"/>
            </a:lvl4pPr>
            <a:lvl5pPr marL="2304288" indent="0" algn="ctr">
              <a:buNone/>
              <a:defRPr sz="2016"/>
            </a:lvl5pPr>
            <a:lvl6pPr marL="2880360" indent="0" algn="ctr">
              <a:buNone/>
              <a:defRPr sz="2016"/>
            </a:lvl6pPr>
            <a:lvl7pPr marL="3456432" indent="0" algn="ctr">
              <a:buNone/>
              <a:defRPr sz="2016"/>
            </a:lvl7pPr>
            <a:lvl8pPr marL="4032504" indent="0" algn="ctr">
              <a:buNone/>
              <a:defRPr sz="2016"/>
            </a:lvl8pPr>
            <a:lvl9pPr marL="4608576" indent="0" algn="ctr">
              <a:buNone/>
              <a:defRPr sz="201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C43-879B-42CC-8FDB-2630D1254683}" type="datetime1">
              <a:rPr lang="ru-RU" smtClean="0"/>
              <a:t>01.09.17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314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5247-511B-41E2-ABBB-C6CCBFB02BFE}" type="datetime1">
              <a:rPr lang="ru-RU" smtClean="0"/>
              <a:t>01.09.17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0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F57B-94BF-4336-845A-A8E9CE162161}" type="datetime1">
              <a:rPr lang="ru-RU" smtClean="0"/>
              <a:t>01.09.17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987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5F3C-F060-4F67-BC1D-235895CA6ED7}" type="datetime1">
              <a:rPr lang="ru-RU" smtClean="0"/>
              <a:t>01.09.17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366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460043"/>
            <a:ext cx="10867490" cy="16701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2" y="2118188"/>
            <a:ext cx="5330385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2" y="3156278"/>
            <a:ext cx="5330385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5" y="2118188"/>
            <a:ext cx="5356636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5" y="3156278"/>
            <a:ext cx="5356636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0D4-7B18-4B7F-9C63-7DF0D3EE8480}" type="datetime1">
              <a:rPr lang="ru-RU" smtClean="0"/>
              <a:t>01.09.17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515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2788-76F0-4651-A844-1EB724AFF0A1}" type="datetime1">
              <a:rPr lang="ru-RU" smtClean="0"/>
              <a:t>01.09.17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68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7A7B-2CA9-461D-8DDA-32EDF7098AE9}" type="datetime1">
              <a:rPr lang="ru-RU" smtClean="0"/>
              <a:t>01.09.17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6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5247-511B-41E2-ABBB-C6CCBFB02BFE}" type="datetime1">
              <a:rPr lang="ru-RU" smtClean="0"/>
              <a:t>01.09.17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76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244112"/>
            <a:ext cx="6378744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52CB-ADE7-4E5E-A2C0-C60ADB98DCF4}" type="datetime1">
              <a:rPr lang="ru-RU" smtClean="0"/>
              <a:t>01.09.17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728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244112"/>
            <a:ext cx="6378744" cy="6140542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72" indent="0">
              <a:buNone/>
              <a:defRPr sz="3528"/>
            </a:lvl2pPr>
            <a:lvl3pPr marL="1152144" indent="0">
              <a:buNone/>
              <a:defRPr sz="3024"/>
            </a:lvl3pPr>
            <a:lvl4pPr marL="1728216" indent="0">
              <a:buNone/>
              <a:defRPr sz="2520"/>
            </a:lvl4pPr>
            <a:lvl5pPr marL="2304288" indent="0">
              <a:buNone/>
              <a:defRPr sz="2520"/>
            </a:lvl5pPr>
            <a:lvl6pPr marL="2880360" indent="0">
              <a:buNone/>
              <a:defRPr sz="2520"/>
            </a:lvl6pPr>
            <a:lvl7pPr marL="3456432" indent="0">
              <a:buNone/>
              <a:defRPr sz="2520"/>
            </a:lvl7pPr>
            <a:lvl8pPr marL="4032504" indent="0">
              <a:buNone/>
              <a:defRPr sz="2520"/>
            </a:lvl8pPr>
            <a:lvl9pPr marL="4608576" indent="0">
              <a:buNone/>
              <a:defRPr sz="25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FDFF-166A-43FC-B297-94E615F04A11}" type="datetime1">
              <a:rPr lang="ru-RU" smtClean="0"/>
              <a:t>01.09.17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796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3DFF-D307-4F8E-9875-4A5F6FF1D4F5}" type="datetime1">
              <a:rPr lang="ru-RU" smtClean="0"/>
              <a:t>01.09.17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896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460041"/>
            <a:ext cx="2716872" cy="73226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460041"/>
            <a:ext cx="7993117" cy="73226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6C73-7750-4094-ADA8-4D18DC78749D}" type="datetime1">
              <a:rPr lang="ru-RU" smtClean="0"/>
              <a:t>01.09.17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5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124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268723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F57B-94BF-4336-845A-A8E9CE162161}" type="datetime1">
              <a:rPr lang="ru-RU" smtClean="0"/>
              <a:t>01.09.17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51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5F3C-F060-4F67-BC1D-235895CA6ED7}" type="datetime1">
              <a:rPr lang="ru-RU" smtClean="0"/>
              <a:t>01.09.17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7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460043"/>
            <a:ext cx="10867490" cy="16701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2" y="2118188"/>
            <a:ext cx="5330385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2" y="3156278"/>
            <a:ext cx="5330385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5" y="2118188"/>
            <a:ext cx="5356636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5" y="3156278"/>
            <a:ext cx="5356636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0D4-7B18-4B7F-9C63-7DF0D3EE8480}" type="datetime1">
              <a:rPr lang="ru-RU" smtClean="0"/>
              <a:t>01.09.17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18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2788-76F0-4651-A844-1EB724AFF0A1}" type="datetime1">
              <a:rPr lang="ru-RU" smtClean="0"/>
              <a:t>01.09.17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9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7A7B-2CA9-461D-8DDA-32EDF7098AE9}" type="datetime1">
              <a:rPr lang="ru-RU" smtClean="0"/>
              <a:t>01.09.17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1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244112"/>
            <a:ext cx="6378744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52CB-ADE7-4E5E-A2C0-C60ADB98DCF4}" type="datetime1">
              <a:rPr lang="ru-RU" smtClean="0"/>
              <a:t>01.09.17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90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244112"/>
            <a:ext cx="6378744" cy="6140542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72" indent="0">
              <a:buNone/>
              <a:defRPr sz="3528"/>
            </a:lvl2pPr>
            <a:lvl3pPr marL="1152144" indent="0">
              <a:buNone/>
              <a:defRPr sz="3024"/>
            </a:lvl3pPr>
            <a:lvl4pPr marL="1728216" indent="0">
              <a:buNone/>
              <a:defRPr sz="2520"/>
            </a:lvl4pPr>
            <a:lvl5pPr marL="2304288" indent="0">
              <a:buNone/>
              <a:defRPr sz="2520"/>
            </a:lvl5pPr>
            <a:lvl6pPr marL="2880360" indent="0">
              <a:buNone/>
              <a:defRPr sz="2520"/>
            </a:lvl6pPr>
            <a:lvl7pPr marL="3456432" indent="0">
              <a:buNone/>
              <a:defRPr sz="2520"/>
            </a:lvl7pPr>
            <a:lvl8pPr marL="4032504" indent="0">
              <a:buNone/>
              <a:defRPr sz="2520"/>
            </a:lvl8pPr>
            <a:lvl9pPr marL="4608576" indent="0">
              <a:buNone/>
              <a:defRPr sz="25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FDFF-166A-43FC-B297-94E615F04A11}" type="datetime1">
              <a:rPr lang="ru-RU" smtClean="0"/>
              <a:t>01.09.17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5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460043"/>
            <a:ext cx="1086749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2300203"/>
            <a:ext cx="1086749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1E2D8-BE14-4FE6-A411-46A9A93785B2}" type="datetime1">
              <a:rPr lang="ru-RU" smtClean="0"/>
              <a:t>01.09.17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8008709"/>
            <a:ext cx="425249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46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6" r:id="rId12"/>
  </p:sldLayoutIdLst>
  <p:hf hdr="0" ftr="0" dt="0"/>
  <p:txStyles>
    <p:titleStyle>
      <a:lvl1pPr algn="l" defTabSz="1152144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115214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10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460043"/>
            <a:ext cx="1086749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2300203"/>
            <a:ext cx="1086749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1E2D8-BE14-4FE6-A411-46A9A93785B2}" type="datetime1">
              <a:rPr lang="ru-RU" smtClean="0"/>
              <a:t>01.09.17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8008709"/>
            <a:ext cx="425249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0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0" r:id="rId12"/>
    <p:sldLayoutId id="2147483701" r:id="rId13"/>
  </p:sldLayoutIdLst>
  <p:hf hdr="0" ftr="0" dt="0"/>
  <p:txStyles>
    <p:titleStyle>
      <a:lvl1pPr algn="l" defTabSz="1152144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115214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10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455307"/>
            <a:ext cx="12599988" cy="41029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Название проекта</a:t>
            </a:r>
            <a:endParaRPr lang="en-US" sz="32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(Иванов Иван)</a:t>
            </a:r>
            <a:endParaRPr lang="en-US" sz="2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4303" y="7830115"/>
            <a:ext cx="4131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>
                <a:solidFill>
                  <a:srgbClr val="002060"/>
                </a:solidFill>
                <a:latin typeface="Arial Narrow" panose="020B0606020202030204" pitchFamily="34" charset="0"/>
              </a:rPr>
              <a:t>Муниципальное образование,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2017 г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360" y="199207"/>
            <a:ext cx="3280094" cy="1492147"/>
          </a:xfrm>
          <a:prstGeom prst="rect">
            <a:avLst/>
          </a:prstGeom>
        </p:spPr>
      </p:pic>
      <p:pic>
        <p:nvPicPr>
          <p:cNvPr id="7" name="Picture 2" descr="C:\Users\HPHP\Desktop\logo_hea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72" y="549202"/>
            <a:ext cx="4351730" cy="87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://www.beac.st/loader.aspx?id=7578ef92-c685-4e93-adf6-2e59524b93c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008" y="199207"/>
            <a:ext cx="1265970" cy="12136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25"/>
          <p:cNvGrpSpPr/>
          <p:nvPr/>
        </p:nvGrpSpPr>
        <p:grpSpPr>
          <a:xfrm>
            <a:off x="1054472" y="2594321"/>
            <a:ext cx="4076489" cy="1450125"/>
            <a:chOff x="0" y="0"/>
            <a:chExt cx="4076487" cy="1450123"/>
          </a:xfrm>
        </p:grpSpPr>
        <p:sp>
          <p:nvSpPr>
            <p:cNvPr id="10" name="Shape 21"/>
            <p:cNvSpPr/>
            <p:nvPr/>
          </p:nvSpPr>
          <p:spPr>
            <a:xfrm>
              <a:off x="0" y="327780"/>
              <a:ext cx="2753472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400" b="1" spc="-96">
                  <a:solidFill>
                    <a:srgbClr val="054D7E"/>
                  </a:solidFill>
                </a:defRPr>
              </a:lvl1pPr>
            </a:lstStyle>
            <a:p>
              <a:pPr lvl="0">
                <a:defRPr sz="1800" b="0" spc="0">
                  <a:solidFill>
                    <a:srgbClr val="000000"/>
                  </a:solidFill>
                </a:defRPr>
              </a:pPr>
              <a:r>
                <a:rPr sz="2400" b="1" spc="-96" dirty="0">
                  <a:solidFill>
                    <a:srgbClr val="054D7E"/>
                  </a:solidFill>
                </a:rPr>
                <a:t>Логотип компании</a:t>
              </a:r>
            </a:p>
          </p:txBody>
        </p:sp>
        <p:sp>
          <p:nvSpPr>
            <p:cNvPr id="11" name="Shape 22"/>
            <p:cNvSpPr/>
            <p:nvPr/>
          </p:nvSpPr>
          <p:spPr>
            <a:xfrm>
              <a:off x="1939367" y="628978"/>
              <a:ext cx="757022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pc="-72">
                  <a:solidFill>
                    <a:srgbClr val="A7A7A7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lvl="0">
                <a:defRPr spc="0">
                  <a:solidFill>
                    <a:srgbClr val="000000"/>
                  </a:solidFill>
                </a:defRPr>
              </a:pPr>
              <a:r>
                <a:rPr spc="-72">
                  <a:solidFill>
                    <a:srgbClr val="A7A7A7"/>
                  </a:solidFill>
                </a:rPr>
                <a:t>слоган</a:t>
              </a:r>
            </a:p>
          </p:txBody>
        </p:sp>
        <p:sp>
          <p:nvSpPr>
            <p:cNvPr id="12" name="Shape 23"/>
            <p:cNvSpPr/>
            <p:nvPr/>
          </p:nvSpPr>
          <p:spPr>
            <a:xfrm>
              <a:off x="2837454" y="211310"/>
              <a:ext cx="1007581" cy="1007581"/>
            </a:xfrm>
            <a:prstGeom prst="roundRect">
              <a:avLst>
                <a:gd name="adj" fmla="val 15000"/>
              </a:avLst>
            </a:prstGeom>
            <a:solidFill>
              <a:srgbClr val="A7A7A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" name="Shape 24"/>
            <p:cNvSpPr/>
            <p:nvPr/>
          </p:nvSpPr>
          <p:spPr>
            <a:xfrm rot="2700000">
              <a:off x="3242698" y="-191604"/>
              <a:ext cx="217455" cy="1833332"/>
            </a:xfrm>
            <a:prstGeom prst="roundRect">
              <a:avLst>
                <a:gd name="adj" fmla="val 50000"/>
              </a:avLst>
            </a:prstGeom>
            <a:solidFill>
              <a:srgbClr val="ECF0F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6077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>
          <a:xfrm>
            <a:off x="283422" y="1647546"/>
            <a:ext cx="1702233" cy="2991661"/>
          </a:xfrm>
          <a:prstGeom prst="roundRect">
            <a:avLst>
              <a:gd name="adj" fmla="val 4144"/>
            </a:avLst>
          </a:prstGeom>
          <a:solidFill>
            <a:srgbClr val="2A59B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55638" y="5322081"/>
            <a:ext cx="5769914" cy="1281142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4464" y="178486"/>
            <a:ext cx="9623987" cy="461904"/>
          </a:xfrm>
          <a:solidFill>
            <a:schemeClr val="bg1"/>
          </a:solidFill>
        </p:spPr>
        <p:txBody>
          <a:bodyPr/>
          <a:lstStyle/>
          <a:p>
            <a:pPr indent="1344613" algn="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проекте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92849" y="1499914"/>
            <a:ext cx="11889376" cy="3293228"/>
            <a:chOff x="628308" y="2561474"/>
            <a:chExt cx="11889376" cy="2780217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809358" y="2561474"/>
              <a:ext cx="9681861" cy="420527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algn="just" defTabSz="957263">
                <a:lnSpc>
                  <a:spcPct val="106000"/>
                </a:lnSpc>
                <a:spcBef>
                  <a:spcPts val="1200"/>
                </a:spcBef>
              </a:pPr>
              <a:r>
                <a:rPr lang="ru-RU" sz="2000" b="1" dirty="0">
                  <a:latin typeface="Arial Narrow" panose="020B0606020202030204" pitchFamily="34" charset="0"/>
                </a:rPr>
                <a:t>Цель </a:t>
              </a:r>
              <a:r>
                <a:rPr lang="ru-RU" sz="2000" b="1" dirty="0" smtClean="0">
                  <a:latin typeface="Arial Narrow" panose="020B0606020202030204" pitchFamily="34" charset="0"/>
                </a:rPr>
                <a:t>проекта:</a:t>
              </a:r>
              <a:endParaRPr lang="ru-RU" sz="2000" b="1" dirty="0">
                <a:latin typeface="Arial Narrow" panose="020B0606020202030204" pitchFamily="34" charset="0"/>
              </a:endParaRPr>
            </a:p>
          </p:txBody>
        </p:sp>
        <p:sp>
          <p:nvSpPr>
            <p:cNvPr id="21" name="L-Shape 10"/>
            <p:cNvSpPr/>
            <p:nvPr/>
          </p:nvSpPr>
          <p:spPr>
            <a:xfrm rot="13701821">
              <a:off x="2463709" y="2654329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28308" y="2941570"/>
              <a:ext cx="1709204" cy="61308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8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Ключевые </a:t>
              </a:r>
              <a:r>
                <a:rPr lang="ru-RU" sz="18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моменты</a:t>
              </a:r>
              <a:endParaRPr lang="ru-RU" sz="1800" b="1" kern="0" dirty="0" smtClean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2" name="L-Shape 10"/>
            <p:cNvSpPr/>
            <p:nvPr/>
          </p:nvSpPr>
          <p:spPr>
            <a:xfrm rot="13701821">
              <a:off x="2463710" y="3459061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23" name="L-Shape 10"/>
            <p:cNvSpPr/>
            <p:nvPr/>
          </p:nvSpPr>
          <p:spPr>
            <a:xfrm rot="13701821">
              <a:off x="2443173" y="4264676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28" name="L-Shape 10"/>
            <p:cNvSpPr/>
            <p:nvPr/>
          </p:nvSpPr>
          <p:spPr>
            <a:xfrm rot="13701821">
              <a:off x="2463710" y="4962721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2809358" y="3383598"/>
              <a:ext cx="9681861" cy="420527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algn="just" defTabSz="957263">
                <a:lnSpc>
                  <a:spcPct val="106000"/>
                </a:lnSpc>
                <a:spcBef>
                  <a:spcPts val="1200"/>
                </a:spcBef>
              </a:pPr>
              <a:r>
                <a:rPr lang="ru-RU" sz="2000" b="1" dirty="0" smtClean="0">
                  <a:latin typeface="Arial Narrow" panose="020B0606020202030204" pitchFamily="34" charset="0"/>
                </a:rPr>
                <a:t>Бюджет проекта:</a:t>
              </a:r>
              <a:endParaRPr lang="ru-RU" sz="20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2835823" y="4921164"/>
              <a:ext cx="9681861" cy="420527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algn="just" defTabSz="957263">
                <a:lnSpc>
                  <a:spcPct val="106000"/>
                </a:lnSpc>
                <a:spcBef>
                  <a:spcPts val="1200"/>
                </a:spcBef>
              </a:pPr>
              <a:r>
                <a:rPr lang="ru-RU" sz="2000" b="1" dirty="0" smtClean="0">
                  <a:latin typeface="Arial Narrow" panose="020B0606020202030204" pitchFamily="34" charset="0"/>
                </a:rPr>
                <a:t>Срок реализации проекта:</a:t>
              </a:r>
              <a:endParaRPr lang="ru-RU" sz="20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2834835" y="4189214"/>
              <a:ext cx="9681861" cy="420527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algn="just" defTabSz="957263">
                <a:lnSpc>
                  <a:spcPct val="106000"/>
                </a:lnSpc>
                <a:spcBef>
                  <a:spcPts val="1200"/>
                </a:spcBef>
              </a:pPr>
              <a:r>
                <a:rPr lang="ru-RU" sz="2000" b="1" dirty="0" smtClean="0">
                  <a:latin typeface="Arial Narrow" panose="020B0606020202030204" pitchFamily="34" charset="0"/>
                </a:rPr>
                <a:t>Количество созданных рабочих мест:</a:t>
              </a:r>
              <a:endParaRPr lang="ru-RU" sz="2000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42" name="Group 632"/>
          <p:cNvGrpSpPr/>
          <p:nvPr/>
        </p:nvGrpSpPr>
        <p:grpSpPr>
          <a:xfrm>
            <a:off x="686879" y="2762352"/>
            <a:ext cx="933696" cy="1231619"/>
            <a:chOff x="10260013" y="4238625"/>
            <a:chExt cx="482600" cy="636588"/>
          </a:xfrm>
          <a:solidFill>
            <a:schemeClr val="bg1"/>
          </a:solidFill>
        </p:grpSpPr>
        <p:sp>
          <p:nvSpPr>
            <p:cNvPr id="43" name="Freeform 859"/>
            <p:cNvSpPr>
              <a:spLocks noEditPoints="1"/>
            </p:cNvSpPr>
            <p:nvPr/>
          </p:nvSpPr>
          <p:spPr bwMode="auto">
            <a:xfrm>
              <a:off x="10260013" y="4238625"/>
              <a:ext cx="482600" cy="636588"/>
            </a:xfrm>
            <a:custGeom>
              <a:avLst/>
              <a:gdLst>
                <a:gd name="T0" fmla="*/ 149 w 165"/>
                <a:gd name="T1" fmla="*/ 218 h 218"/>
                <a:gd name="T2" fmla="*/ 17 w 165"/>
                <a:gd name="T3" fmla="*/ 218 h 218"/>
                <a:gd name="T4" fmla="*/ 0 w 165"/>
                <a:gd name="T5" fmla="*/ 202 h 218"/>
                <a:gd name="T6" fmla="*/ 0 w 165"/>
                <a:gd name="T7" fmla="*/ 16 h 218"/>
                <a:gd name="T8" fmla="*/ 17 w 165"/>
                <a:gd name="T9" fmla="*/ 0 h 218"/>
                <a:gd name="T10" fmla="*/ 149 w 165"/>
                <a:gd name="T11" fmla="*/ 0 h 218"/>
                <a:gd name="T12" fmla="*/ 165 w 165"/>
                <a:gd name="T13" fmla="*/ 16 h 218"/>
                <a:gd name="T14" fmla="*/ 165 w 165"/>
                <a:gd name="T15" fmla="*/ 202 h 218"/>
                <a:gd name="T16" fmla="*/ 149 w 165"/>
                <a:gd name="T17" fmla="*/ 218 h 218"/>
                <a:gd name="T18" fmla="*/ 17 w 165"/>
                <a:gd name="T19" fmla="*/ 12 h 218"/>
                <a:gd name="T20" fmla="*/ 12 w 165"/>
                <a:gd name="T21" fmla="*/ 16 h 218"/>
                <a:gd name="T22" fmla="*/ 12 w 165"/>
                <a:gd name="T23" fmla="*/ 202 h 218"/>
                <a:gd name="T24" fmla="*/ 17 w 165"/>
                <a:gd name="T25" fmla="*/ 206 h 218"/>
                <a:gd name="T26" fmla="*/ 149 w 165"/>
                <a:gd name="T27" fmla="*/ 206 h 218"/>
                <a:gd name="T28" fmla="*/ 153 w 165"/>
                <a:gd name="T29" fmla="*/ 202 h 218"/>
                <a:gd name="T30" fmla="*/ 153 w 165"/>
                <a:gd name="T31" fmla="*/ 16 h 218"/>
                <a:gd name="T32" fmla="*/ 149 w 165"/>
                <a:gd name="T33" fmla="*/ 12 h 218"/>
                <a:gd name="T34" fmla="*/ 17 w 165"/>
                <a:gd name="T35" fmla="*/ 1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8">
                  <a:moveTo>
                    <a:pt x="149" y="218"/>
                  </a:moveTo>
                  <a:cubicBezTo>
                    <a:pt x="17" y="218"/>
                    <a:pt x="17" y="218"/>
                    <a:pt x="17" y="218"/>
                  </a:cubicBezTo>
                  <a:cubicBezTo>
                    <a:pt x="8" y="218"/>
                    <a:pt x="0" y="211"/>
                    <a:pt x="0" y="20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8" y="0"/>
                    <a:pt x="165" y="7"/>
                    <a:pt x="165" y="16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5" y="211"/>
                    <a:pt x="158" y="218"/>
                    <a:pt x="149" y="218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202"/>
                    <a:pt x="12" y="202"/>
                    <a:pt x="12" y="202"/>
                  </a:cubicBezTo>
                  <a:cubicBezTo>
                    <a:pt x="12" y="204"/>
                    <a:pt x="14" y="206"/>
                    <a:pt x="17" y="206"/>
                  </a:cubicBezTo>
                  <a:cubicBezTo>
                    <a:pt x="149" y="206"/>
                    <a:pt x="149" y="206"/>
                    <a:pt x="149" y="206"/>
                  </a:cubicBezTo>
                  <a:cubicBezTo>
                    <a:pt x="151" y="206"/>
                    <a:pt x="153" y="204"/>
                    <a:pt x="153" y="202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4"/>
                    <a:pt x="151" y="12"/>
                    <a:pt x="149" y="12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4" name="Freeform 860"/>
            <p:cNvSpPr>
              <a:spLocks/>
            </p:cNvSpPr>
            <p:nvPr/>
          </p:nvSpPr>
          <p:spPr bwMode="auto">
            <a:xfrm>
              <a:off x="10344150" y="45196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5" name="Freeform 861"/>
            <p:cNvSpPr>
              <a:spLocks/>
            </p:cNvSpPr>
            <p:nvPr/>
          </p:nvSpPr>
          <p:spPr bwMode="auto">
            <a:xfrm>
              <a:off x="10344150" y="4451350"/>
              <a:ext cx="312738" cy="36513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6" name="Freeform 862"/>
            <p:cNvSpPr>
              <a:spLocks/>
            </p:cNvSpPr>
            <p:nvPr/>
          </p:nvSpPr>
          <p:spPr bwMode="auto">
            <a:xfrm>
              <a:off x="10344150" y="4384675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7" name="Freeform 863"/>
            <p:cNvSpPr>
              <a:spLocks/>
            </p:cNvSpPr>
            <p:nvPr/>
          </p:nvSpPr>
          <p:spPr bwMode="auto">
            <a:xfrm>
              <a:off x="10344150" y="45831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8" name="Freeform 864"/>
            <p:cNvSpPr>
              <a:spLocks/>
            </p:cNvSpPr>
            <p:nvPr/>
          </p:nvSpPr>
          <p:spPr bwMode="auto">
            <a:xfrm>
              <a:off x="10344150" y="4651375"/>
              <a:ext cx="176213" cy="34925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10"/>
                    <a:pt x="57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30" name="Скругленный прямоугольник 29"/>
          <p:cNvSpPr/>
          <p:nvPr/>
        </p:nvSpPr>
        <p:spPr>
          <a:xfrm>
            <a:off x="292849" y="7041981"/>
            <a:ext cx="5769914" cy="1233978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415314" y="5336726"/>
            <a:ext cx="5892800" cy="1256645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810881" y="7198471"/>
            <a:ext cx="4214672" cy="942046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Маркетинговая </a:t>
            </a: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 информационная </a:t>
            </a:r>
            <a:r>
              <a:rPr lang="ru-RU" sz="2000" b="1" dirty="0" smtClean="0">
                <a:latin typeface="Arial Narrow" panose="020B0606020202030204" pitchFamily="34" charset="0"/>
              </a:rPr>
              <a:t>поддержка</a:t>
            </a:r>
          </a:p>
          <a:p>
            <a:pPr defTabSz="957263">
              <a:lnSpc>
                <a:spcPct val="106000"/>
              </a:lnSpc>
            </a:pPr>
            <a:r>
              <a:rPr lang="ru-RU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(наличие или нет бизнес плана)</a:t>
            </a:r>
            <a:endParaRPr lang="ru-RU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019535" y="5518870"/>
            <a:ext cx="4136225" cy="828778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Финансовая поддержка:</a:t>
            </a:r>
          </a:p>
          <a:p>
            <a:pPr defTabSz="957263">
              <a:lnSpc>
                <a:spcPct val="106000"/>
              </a:lnSpc>
            </a:pPr>
            <a:r>
              <a:rPr lang="ru-RU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Сумма </a:t>
            </a:r>
            <a:r>
              <a:rPr lang="ru-RU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необходимого финансирования</a:t>
            </a:r>
          </a:p>
          <a:p>
            <a:pPr defTabSz="957263">
              <a:lnSpc>
                <a:spcPct val="106000"/>
              </a:lnSpc>
            </a:pPr>
            <a:r>
              <a:rPr lang="ru-RU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и %  собственных средств </a:t>
            </a:r>
            <a:endParaRPr lang="ru-RU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938814" y="5406177"/>
            <a:ext cx="3549171" cy="813069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Административная поддержка: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363538" y="5158040"/>
            <a:ext cx="11945259" cy="1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Текст 2"/>
          <p:cNvSpPr txBox="1">
            <a:spLocks/>
          </p:cNvSpPr>
          <p:nvPr/>
        </p:nvSpPr>
        <p:spPr>
          <a:xfrm>
            <a:off x="370506" y="4733899"/>
            <a:ext cx="11884195" cy="369865"/>
          </a:xfrm>
          <a:prstGeom prst="rect">
            <a:avLst/>
          </a:prstGeom>
          <a:noFill/>
        </p:spPr>
        <p:txBody>
          <a:bodyPr vert="horz" lIns="0" tIns="0" rIns="0" bIns="0" rtlCol="0" anchor="b">
            <a:normAutofit/>
          </a:bodyPr>
          <a:lstStyle>
            <a:lvl1pPr marL="0" indent="0" algn="l" defTabSz="1152144" rtl="0" eaLnBrk="1" latinLnBrk="0" hangingPunct="1">
              <a:lnSpc>
                <a:spcPct val="90000"/>
              </a:lnSpc>
              <a:spcBef>
                <a:spcPts val="126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2962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6432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391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396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468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612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3"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Основные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меры поддержки необходимые для запуска проекта 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6415313" y="7041980"/>
            <a:ext cx="5892800" cy="1240473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8019535" y="7222605"/>
            <a:ext cx="4586061" cy="828778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Имущественная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endParaRPr lang="ru-RU" sz="2000" b="1" dirty="0" smtClean="0">
              <a:latin typeface="Arial Narrow" panose="020B0606020202030204" pitchFamily="34" charset="0"/>
            </a:endParaRP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 консультационная </a:t>
            </a:r>
            <a:r>
              <a:rPr lang="ru-RU" sz="2000" b="1" dirty="0" smtClean="0">
                <a:latin typeface="Arial Narrow" panose="020B0606020202030204" pitchFamily="34" charset="0"/>
              </a:rPr>
              <a:t>поддержка</a:t>
            </a:r>
          </a:p>
          <a:p>
            <a:pPr defTabSz="957263">
              <a:lnSpc>
                <a:spcPct val="106000"/>
              </a:lnSpc>
            </a:pPr>
            <a:r>
              <a:rPr lang="ru-RU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Необходимая площадь (наличие собственной)</a:t>
            </a:r>
            <a:endParaRPr lang="ru-RU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356279" y="1304495"/>
            <a:ext cx="11945259" cy="1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2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275" y="5653577"/>
            <a:ext cx="1227111" cy="6363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34" y="5644859"/>
            <a:ext cx="1226231" cy="6450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275" y="7381329"/>
            <a:ext cx="1227111" cy="579180"/>
          </a:xfrm>
          <a:prstGeom prst="rect">
            <a:avLst/>
          </a:prstGeom>
        </p:spPr>
      </p:pic>
      <p:pic>
        <p:nvPicPr>
          <p:cNvPr id="36" name="Picture 2" descr="C:\Users\HPHP\Desktop\logo_head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8" y="153699"/>
            <a:ext cx="2863690" cy="57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HPHP\Desktop\logo_header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04"/>
          <a:stretch/>
        </p:blipFill>
        <p:spPr bwMode="auto">
          <a:xfrm>
            <a:off x="829283" y="7235694"/>
            <a:ext cx="890448" cy="85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Заголовок 1"/>
          <p:cNvSpPr txBox="1">
            <a:spLocks/>
          </p:cNvSpPr>
          <p:nvPr/>
        </p:nvSpPr>
        <p:spPr bwMode="auto">
          <a:xfrm>
            <a:off x="2684126" y="783366"/>
            <a:ext cx="9623987" cy="4619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15214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indent="1344613"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Сфера деятельности (отрасль)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9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4464" y="178486"/>
            <a:ext cx="9623987" cy="461904"/>
          </a:xfrm>
          <a:solidFill>
            <a:schemeClr val="bg1"/>
          </a:solidFill>
        </p:spPr>
        <p:txBody>
          <a:bodyPr/>
          <a:lstStyle/>
          <a:p>
            <a:pPr indent="1344613" algn="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проекте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356279" y="1304495"/>
            <a:ext cx="11945259" cy="1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>
                <a:latin typeface="Arial Narrow" panose="020B0606020202030204" pitchFamily="34" charset="0"/>
              </a:rPr>
              <a:t>3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pic>
        <p:nvPicPr>
          <p:cNvPr id="36" name="Picture 2" descr="C:\Users\HPHP\Desktop\logo_head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8" y="153699"/>
            <a:ext cx="2863690" cy="57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Заголовок 1"/>
          <p:cNvSpPr txBox="1">
            <a:spLocks/>
          </p:cNvSpPr>
          <p:nvPr/>
        </p:nvSpPr>
        <p:spPr bwMode="auto">
          <a:xfrm>
            <a:off x="3215466" y="723825"/>
            <a:ext cx="9623987" cy="4619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15214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>
              <a:defRPr sz="1800" b="0"/>
            </a:pPr>
            <a:r>
              <a:rPr lang="ru-RU" sz="2800" b="1" dirty="0"/>
              <a:t>Целевой рынок и его ключевые вызовы</a:t>
            </a:r>
            <a:endParaRPr lang="ru-RU" sz="2800" b="1" dirty="0"/>
          </a:p>
        </p:txBody>
      </p:sp>
      <p:sp>
        <p:nvSpPr>
          <p:cNvPr id="55" name="Shape 32"/>
          <p:cNvSpPr/>
          <p:nvPr/>
        </p:nvSpPr>
        <p:spPr>
          <a:xfrm>
            <a:off x="584904" y="2698652"/>
            <a:ext cx="4519915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200"/>
            </a:lvl1pPr>
          </a:lstStyle>
          <a:p>
            <a:pPr lvl="0">
              <a:defRPr sz="1800"/>
            </a:pPr>
            <a:r>
              <a:rPr sz="1200"/>
              <a:t>Структура и динамика рынка</a:t>
            </a:r>
          </a:p>
        </p:txBody>
      </p:sp>
      <p:sp>
        <p:nvSpPr>
          <p:cNvPr id="57" name="Shape 34"/>
          <p:cNvSpPr/>
          <p:nvPr/>
        </p:nvSpPr>
        <p:spPr>
          <a:xfrm>
            <a:off x="7019500" y="2715058"/>
            <a:ext cx="4519915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200"/>
            </a:lvl1pPr>
          </a:lstStyle>
          <a:p>
            <a:pPr lvl="0">
              <a:defRPr sz="1800"/>
            </a:pPr>
            <a:r>
              <a:rPr sz="1200"/>
              <a:t>Проблемы и вызовы рынка</a:t>
            </a:r>
          </a:p>
        </p:txBody>
      </p:sp>
      <p:sp>
        <p:nvSpPr>
          <p:cNvPr id="58" name="Shape 35"/>
          <p:cNvSpPr/>
          <p:nvPr/>
        </p:nvSpPr>
        <p:spPr>
          <a:xfrm flipV="1">
            <a:off x="6032973" y="1631091"/>
            <a:ext cx="0" cy="6351373"/>
          </a:xfrm>
          <a:prstGeom prst="line">
            <a:avLst/>
          </a:prstGeom>
          <a:ln w="25400">
            <a:solidFill>
              <a:srgbClr val="00B0F0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59" name="Заголовок 1"/>
          <p:cNvSpPr txBox="1">
            <a:spLocks/>
          </p:cNvSpPr>
          <p:nvPr/>
        </p:nvSpPr>
        <p:spPr bwMode="auto">
          <a:xfrm>
            <a:off x="1141246" y="1753316"/>
            <a:ext cx="3566678" cy="76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15214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 algn="ctr">
              <a:defRPr b="0"/>
            </a:pPr>
            <a:r>
              <a:rPr lang="ru-RU" sz="2000" b="1"/>
              <a:t>Ключевой вывод о ситуации на целевом рынке</a:t>
            </a:r>
            <a:endParaRPr lang="ru-RU" sz="2000" b="1" dirty="0"/>
          </a:p>
        </p:txBody>
      </p:sp>
      <p:sp>
        <p:nvSpPr>
          <p:cNvPr id="60" name="Заголовок 1"/>
          <p:cNvSpPr txBox="1">
            <a:spLocks/>
          </p:cNvSpPr>
          <p:nvPr/>
        </p:nvSpPr>
        <p:spPr bwMode="auto">
          <a:xfrm>
            <a:off x="7496119" y="1761519"/>
            <a:ext cx="3566678" cy="767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15214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 algn="ctr">
              <a:defRPr b="0"/>
            </a:pPr>
            <a:r>
              <a:rPr lang="ru-RU" sz="2000" b="1"/>
              <a:t>Ключевой вывод по ключевым вызовам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303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4464" y="178486"/>
            <a:ext cx="9623987" cy="461904"/>
          </a:xfrm>
          <a:solidFill>
            <a:schemeClr val="bg1"/>
          </a:solidFill>
        </p:spPr>
        <p:txBody>
          <a:bodyPr/>
          <a:lstStyle/>
          <a:p>
            <a:pPr indent="1344613" algn="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проекте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356279" y="857625"/>
            <a:ext cx="11945259" cy="1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>
                <a:latin typeface="Arial Narrow" panose="020B0606020202030204" pitchFamily="34" charset="0"/>
              </a:rPr>
              <a:t>3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pic>
        <p:nvPicPr>
          <p:cNvPr id="36" name="Picture 2" descr="C:\Users\HPHP\Desktop\logo_head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8" y="153699"/>
            <a:ext cx="2863690" cy="57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37"/>
          <p:cNvSpPr/>
          <p:nvPr/>
        </p:nvSpPr>
        <p:spPr>
          <a:xfrm>
            <a:off x="1875016" y="1913278"/>
            <a:ext cx="545956" cy="2250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2A59B2"/>
            </a:solidFill>
            <a:tailEnd type="oval"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9" name="Shape 48"/>
          <p:cNvSpPr/>
          <p:nvPr/>
        </p:nvSpPr>
        <p:spPr>
          <a:xfrm>
            <a:off x="2584317" y="3163661"/>
            <a:ext cx="2783549" cy="249801"/>
          </a:xfrm>
          <a:prstGeom prst="rect">
            <a:avLst/>
          </a:prstGeom>
          <a:ln w="12700">
            <a:solidFill>
              <a:srgbClr val="2A59B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lnSpc>
                <a:spcPct val="90000"/>
              </a:lnSpc>
              <a:defRPr sz="1200">
                <a:solidFill>
                  <a:srgbClr val="26262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62626"/>
                </a:solidFill>
              </a:rPr>
              <a:t>…</a:t>
            </a:r>
          </a:p>
        </p:txBody>
      </p:sp>
      <p:sp>
        <p:nvSpPr>
          <p:cNvPr id="11" name="Shape 50"/>
          <p:cNvSpPr/>
          <p:nvPr/>
        </p:nvSpPr>
        <p:spPr>
          <a:xfrm>
            <a:off x="2583559" y="4051262"/>
            <a:ext cx="2783549" cy="249801"/>
          </a:xfrm>
          <a:prstGeom prst="rect">
            <a:avLst/>
          </a:prstGeom>
          <a:ln w="12700">
            <a:solidFill>
              <a:srgbClr val="2A59B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ctr">
            <a:spAutoFit/>
          </a:bodyPr>
          <a:lstStyle/>
          <a:p>
            <a:pPr lvl="0">
              <a:lnSpc>
                <a:spcPct val="90000"/>
              </a:lnSpc>
            </a:pPr>
            <a:r>
              <a:rPr sz="1200">
                <a:solidFill>
                  <a:srgbClr val="262626"/>
                </a:solidFill>
              </a:rPr>
              <a:t>&lt; Проблема N &gt;</a:t>
            </a:r>
          </a:p>
        </p:txBody>
      </p:sp>
      <p:sp>
        <p:nvSpPr>
          <p:cNvPr id="12" name="Shape 51"/>
          <p:cNvSpPr/>
          <p:nvPr/>
        </p:nvSpPr>
        <p:spPr>
          <a:xfrm>
            <a:off x="2583559" y="2402826"/>
            <a:ext cx="2783549" cy="249801"/>
          </a:xfrm>
          <a:prstGeom prst="rect">
            <a:avLst/>
          </a:prstGeom>
          <a:ln w="12700">
            <a:solidFill>
              <a:srgbClr val="2A59B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ctr">
            <a:spAutoFit/>
          </a:bodyPr>
          <a:lstStyle/>
          <a:p>
            <a:pPr lvl="0">
              <a:lnSpc>
                <a:spcPct val="90000"/>
              </a:lnSpc>
            </a:pPr>
            <a:r>
              <a:rPr sz="1200">
                <a:solidFill>
                  <a:srgbClr val="262626"/>
                </a:solidFill>
              </a:rPr>
              <a:t>&lt; Проблема 1 &gt;</a:t>
            </a:r>
          </a:p>
        </p:txBody>
      </p:sp>
      <p:sp>
        <p:nvSpPr>
          <p:cNvPr id="13" name="Shape 52"/>
          <p:cNvSpPr/>
          <p:nvPr/>
        </p:nvSpPr>
        <p:spPr>
          <a:xfrm>
            <a:off x="6006040" y="2404768"/>
            <a:ext cx="4719717" cy="249801"/>
          </a:xfrm>
          <a:prstGeom prst="rect">
            <a:avLst/>
          </a:prstGeom>
          <a:ln w="12700">
            <a:solidFill>
              <a:srgbClr val="2A59B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lnSpc>
                <a:spcPct val="90000"/>
              </a:lnSpc>
              <a:defRPr sz="1200">
                <a:solidFill>
                  <a:srgbClr val="26262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62626"/>
                </a:solidFill>
              </a:rPr>
              <a:t>Решение …</a:t>
            </a:r>
          </a:p>
        </p:txBody>
      </p:sp>
      <p:sp>
        <p:nvSpPr>
          <p:cNvPr id="14" name="Shape 53"/>
          <p:cNvSpPr/>
          <p:nvPr/>
        </p:nvSpPr>
        <p:spPr>
          <a:xfrm>
            <a:off x="6006040" y="3207994"/>
            <a:ext cx="4719717" cy="249801"/>
          </a:xfrm>
          <a:prstGeom prst="rect">
            <a:avLst/>
          </a:prstGeom>
          <a:ln w="12700">
            <a:solidFill>
              <a:srgbClr val="2A59B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lnSpc>
                <a:spcPct val="90000"/>
              </a:lnSpc>
              <a:defRPr sz="1200">
                <a:solidFill>
                  <a:srgbClr val="26262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62626"/>
                </a:solidFill>
              </a:rPr>
              <a:t>…</a:t>
            </a:r>
          </a:p>
        </p:txBody>
      </p:sp>
      <p:sp>
        <p:nvSpPr>
          <p:cNvPr id="15" name="Shape 54"/>
          <p:cNvSpPr/>
          <p:nvPr/>
        </p:nvSpPr>
        <p:spPr>
          <a:xfrm>
            <a:off x="6006040" y="4013215"/>
            <a:ext cx="4719717" cy="249801"/>
          </a:xfrm>
          <a:prstGeom prst="rect">
            <a:avLst/>
          </a:prstGeom>
          <a:ln w="12700">
            <a:solidFill>
              <a:srgbClr val="2A59B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lnSpc>
                <a:spcPct val="90000"/>
              </a:lnSpc>
              <a:defRPr sz="1200">
                <a:solidFill>
                  <a:srgbClr val="26262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62626"/>
                </a:solidFill>
              </a:rPr>
              <a:t>Решение …</a:t>
            </a:r>
          </a:p>
        </p:txBody>
      </p:sp>
      <p:sp>
        <p:nvSpPr>
          <p:cNvPr id="16" name="Shape 58"/>
          <p:cNvSpPr/>
          <p:nvPr/>
        </p:nvSpPr>
        <p:spPr>
          <a:xfrm>
            <a:off x="2441105" y="2246188"/>
            <a:ext cx="2894051" cy="567487"/>
          </a:xfrm>
          <a:prstGeom prst="rect">
            <a:avLst/>
          </a:prstGeom>
          <a:ln w="25400">
            <a:solidFill>
              <a:srgbClr val="2A59B2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7" name="Shape 59"/>
          <p:cNvSpPr/>
          <p:nvPr/>
        </p:nvSpPr>
        <p:spPr>
          <a:xfrm>
            <a:off x="2441105" y="3049151"/>
            <a:ext cx="2894051" cy="567487"/>
          </a:xfrm>
          <a:prstGeom prst="rect">
            <a:avLst/>
          </a:prstGeom>
          <a:ln w="25400">
            <a:solidFill>
              <a:srgbClr val="2A59B2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8" name="Shape 60"/>
          <p:cNvSpPr/>
          <p:nvPr/>
        </p:nvSpPr>
        <p:spPr>
          <a:xfrm>
            <a:off x="2441105" y="3852114"/>
            <a:ext cx="2894051" cy="567487"/>
          </a:xfrm>
          <a:prstGeom prst="rect">
            <a:avLst/>
          </a:prstGeom>
          <a:ln w="25400">
            <a:solidFill>
              <a:srgbClr val="2A59B2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9" name="Shape 61"/>
          <p:cNvSpPr/>
          <p:nvPr/>
        </p:nvSpPr>
        <p:spPr>
          <a:xfrm>
            <a:off x="1867095" y="3331905"/>
            <a:ext cx="514253" cy="1"/>
          </a:xfrm>
          <a:prstGeom prst="line">
            <a:avLst/>
          </a:prstGeom>
          <a:ln w="25400">
            <a:solidFill>
              <a:srgbClr val="2A59B2"/>
            </a:solidFill>
            <a:tailEnd type="oval"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20" name="Shape 62"/>
          <p:cNvSpPr/>
          <p:nvPr/>
        </p:nvSpPr>
        <p:spPr>
          <a:xfrm>
            <a:off x="1867095" y="2525861"/>
            <a:ext cx="514253" cy="1"/>
          </a:xfrm>
          <a:prstGeom prst="line">
            <a:avLst/>
          </a:prstGeom>
          <a:ln w="25400">
            <a:solidFill>
              <a:srgbClr val="2A59B2"/>
            </a:solidFill>
            <a:tailEnd type="oval"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21" name="Shape 63"/>
          <p:cNvSpPr/>
          <p:nvPr/>
        </p:nvSpPr>
        <p:spPr>
          <a:xfrm>
            <a:off x="5823096" y="2246188"/>
            <a:ext cx="4743339" cy="567487"/>
          </a:xfrm>
          <a:prstGeom prst="rect">
            <a:avLst/>
          </a:prstGeom>
          <a:ln w="25400">
            <a:solidFill>
              <a:srgbClr val="2A59B2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2" name="Shape 64"/>
          <p:cNvSpPr/>
          <p:nvPr/>
        </p:nvSpPr>
        <p:spPr>
          <a:xfrm>
            <a:off x="5823096" y="3049151"/>
            <a:ext cx="4743339" cy="567487"/>
          </a:xfrm>
          <a:prstGeom prst="rect">
            <a:avLst/>
          </a:prstGeom>
          <a:ln w="25400">
            <a:solidFill>
              <a:srgbClr val="2A59B2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3" name="Shape 65"/>
          <p:cNvSpPr/>
          <p:nvPr/>
        </p:nvSpPr>
        <p:spPr>
          <a:xfrm>
            <a:off x="5823096" y="3853000"/>
            <a:ext cx="4743339" cy="567487"/>
          </a:xfrm>
          <a:prstGeom prst="rect">
            <a:avLst/>
          </a:prstGeom>
          <a:ln w="25400">
            <a:solidFill>
              <a:srgbClr val="2A59B2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4" name="Shape 66"/>
          <p:cNvSpPr/>
          <p:nvPr/>
        </p:nvSpPr>
        <p:spPr>
          <a:xfrm>
            <a:off x="5385336" y="2525861"/>
            <a:ext cx="412090" cy="1"/>
          </a:xfrm>
          <a:prstGeom prst="line">
            <a:avLst/>
          </a:prstGeom>
          <a:ln w="25400">
            <a:solidFill>
              <a:srgbClr val="2A59B2"/>
            </a:solidFill>
            <a:headEnd type="triangle" len="sm"/>
            <a:tailEnd type="arrow"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25" name="Shape 67"/>
          <p:cNvSpPr/>
          <p:nvPr/>
        </p:nvSpPr>
        <p:spPr>
          <a:xfrm>
            <a:off x="5385336" y="3332894"/>
            <a:ext cx="412090" cy="1"/>
          </a:xfrm>
          <a:prstGeom prst="line">
            <a:avLst/>
          </a:prstGeom>
          <a:ln w="25400">
            <a:solidFill>
              <a:srgbClr val="2A59B2"/>
            </a:solidFill>
            <a:headEnd type="triangle" len="sm"/>
            <a:tailEnd type="arrow"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26" name="Shape 68"/>
          <p:cNvSpPr/>
          <p:nvPr/>
        </p:nvSpPr>
        <p:spPr>
          <a:xfrm>
            <a:off x="5385336" y="4138115"/>
            <a:ext cx="412090" cy="1"/>
          </a:xfrm>
          <a:prstGeom prst="line">
            <a:avLst/>
          </a:prstGeom>
          <a:ln w="25400">
            <a:solidFill>
              <a:srgbClr val="2A59B2"/>
            </a:solidFill>
            <a:headEnd type="triangle" len="sm"/>
            <a:tailEnd type="arrow"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486494" y="1076566"/>
            <a:ext cx="9684828" cy="809140"/>
          </a:xfrm>
          <a:prstGeom prst="roundRect">
            <a:avLst>
              <a:gd name="adj" fmla="val 4144"/>
            </a:avLst>
          </a:prstGeom>
          <a:solidFill>
            <a:srgbClr val="2A59B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kern="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2468682" y="1293801"/>
            <a:ext cx="7074716" cy="4619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15214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indent="1344613"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Решаемые проектом 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151329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4464" y="178486"/>
            <a:ext cx="9623987" cy="461904"/>
          </a:xfrm>
          <a:solidFill>
            <a:schemeClr val="bg1"/>
          </a:solidFill>
        </p:spPr>
        <p:txBody>
          <a:bodyPr/>
          <a:lstStyle/>
          <a:p>
            <a:pPr indent="1344613" algn="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проекте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356279" y="1304495"/>
            <a:ext cx="11945259" cy="1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>
                <a:latin typeface="Arial Narrow" panose="020B0606020202030204" pitchFamily="34" charset="0"/>
              </a:rPr>
              <a:t>3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pic>
        <p:nvPicPr>
          <p:cNvPr id="36" name="Picture 2" descr="C:\Users\HPHP\Desktop\logo_head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8" y="153699"/>
            <a:ext cx="2863690" cy="57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Заголовок 1"/>
          <p:cNvSpPr txBox="1">
            <a:spLocks/>
          </p:cNvSpPr>
          <p:nvPr/>
        </p:nvSpPr>
        <p:spPr bwMode="auto">
          <a:xfrm>
            <a:off x="1374309" y="824999"/>
            <a:ext cx="9623987" cy="4619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15214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 algn="ctr">
              <a:defRPr sz="1800" b="0"/>
            </a:pPr>
            <a:r>
              <a:rPr lang="ru-RU" sz="2800" b="1" dirty="0"/>
              <a:t>Описание бизнес-модели </a:t>
            </a:r>
            <a:endParaRPr lang="ru-RU" sz="2800" b="1" dirty="0"/>
          </a:p>
        </p:txBody>
      </p:sp>
      <p:sp>
        <p:nvSpPr>
          <p:cNvPr id="29" name="Shape 70"/>
          <p:cNvSpPr/>
          <p:nvPr/>
        </p:nvSpPr>
        <p:spPr>
          <a:xfrm>
            <a:off x="852616" y="1519881"/>
            <a:ext cx="10873946" cy="3603283"/>
          </a:xfrm>
          <a:prstGeom prst="rect">
            <a:avLst/>
          </a:prstGeom>
          <a:solidFill>
            <a:srgbClr val="FFFFFF"/>
          </a:solidFill>
          <a:ln w="25400">
            <a:solidFill>
              <a:srgbClr val="2A59B2"/>
            </a:solidFill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grpSp>
        <p:nvGrpSpPr>
          <p:cNvPr id="31" name="Group 76"/>
          <p:cNvGrpSpPr/>
          <p:nvPr/>
        </p:nvGrpSpPr>
        <p:grpSpPr>
          <a:xfrm>
            <a:off x="8739430" y="1692075"/>
            <a:ext cx="3268134" cy="853441"/>
            <a:chOff x="0" y="0"/>
            <a:chExt cx="3268133" cy="853439"/>
          </a:xfrm>
        </p:grpSpPr>
        <p:sp>
          <p:nvSpPr>
            <p:cNvPr id="32" name="Shape 73"/>
            <p:cNvSpPr/>
            <p:nvPr/>
          </p:nvSpPr>
          <p:spPr>
            <a:xfrm>
              <a:off x="0" y="0"/>
              <a:ext cx="3268134" cy="774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800"/>
                  </a:lnTo>
                  <a:lnTo>
                    <a:pt x="1904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DEA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000">
                  <a:solidFill>
                    <a:srgbClr val="E46C0A"/>
                  </a:solidFill>
                </a:defRPr>
              </a:pPr>
              <a:endParaRPr/>
            </a:p>
          </p:txBody>
        </p:sp>
        <p:sp>
          <p:nvSpPr>
            <p:cNvPr id="33" name="Shape 74"/>
            <p:cNvSpPr/>
            <p:nvPr/>
          </p:nvSpPr>
          <p:spPr>
            <a:xfrm>
              <a:off x="2880871" y="387261"/>
              <a:ext cx="387263" cy="38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4320" y="432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000">
                  <a:solidFill>
                    <a:srgbClr val="E46C0A"/>
                  </a:solidFill>
                </a:defRPr>
              </a:pPr>
              <a:endParaRPr/>
            </a:p>
          </p:txBody>
        </p:sp>
        <p:sp>
          <p:nvSpPr>
            <p:cNvPr id="34" name="Shape 75"/>
            <p:cNvSpPr/>
            <p:nvPr/>
          </p:nvSpPr>
          <p:spPr>
            <a:xfrm>
              <a:off x="0" y="0"/>
              <a:ext cx="3268134" cy="853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/>
              <a:r>
                <a:rPr sz="1000" b="1" dirty="0">
                  <a:solidFill>
                    <a:srgbClr val="E46C0A"/>
                  </a:solidFill>
                </a:rPr>
                <a:t>Указание: </a:t>
              </a:r>
              <a:r>
                <a:rPr sz="1000" dirty="0">
                  <a:solidFill>
                    <a:srgbClr val="E46C0A"/>
                  </a:solidFill>
                </a:rPr>
                <a:t>на слайде описывается бизнес-концепт проекта в виде схем, диаграмм, инфографики, а также отображается цепочка основных бизнес-процессов   </a:t>
              </a:r>
              <a:endParaRPr dirty="0">
                <a:solidFill>
                  <a:srgbClr val="FFFFFF"/>
                </a:solidFill>
              </a:endParaRPr>
            </a:p>
          </p:txBody>
        </p:sp>
      </p:grpSp>
      <p:sp>
        <p:nvSpPr>
          <p:cNvPr id="35" name="Shape 77"/>
          <p:cNvSpPr/>
          <p:nvPr/>
        </p:nvSpPr>
        <p:spPr>
          <a:xfrm>
            <a:off x="5574936" y="2925281"/>
            <a:ext cx="188152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D9D9D9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D9D9D9"/>
                </a:solidFill>
              </a:rPr>
              <a:t>Инфографика</a:t>
            </a:r>
          </a:p>
        </p:txBody>
      </p:sp>
      <p:sp>
        <p:nvSpPr>
          <p:cNvPr id="40" name="Shape 80"/>
          <p:cNvSpPr/>
          <p:nvPr/>
        </p:nvSpPr>
        <p:spPr>
          <a:xfrm flipV="1">
            <a:off x="6015025" y="5871195"/>
            <a:ext cx="1" cy="1854554"/>
          </a:xfrm>
          <a:prstGeom prst="line">
            <a:avLst/>
          </a:prstGeom>
          <a:ln w="25400">
            <a:solidFill>
              <a:srgbClr val="2A59B2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41" name="Заголовок 1"/>
          <p:cNvSpPr txBox="1">
            <a:spLocks/>
          </p:cNvSpPr>
          <p:nvPr/>
        </p:nvSpPr>
        <p:spPr bwMode="auto">
          <a:xfrm>
            <a:off x="1055747" y="5848585"/>
            <a:ext cx="3256758" cy="4619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15214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>
              <a:defRPr sz="1800" b="0"/>
            </a:pPr>
            <a:r>
              <a:rPr lang="ru-RU" sz="2800" b="1"/>
              <a:t>Структура расходов</a:t>
            </a:r>
            <a:endParaRPr lang="ru-RU" sz="2800" b="1" dirty="0"/>
          </a:p>
        </p:txBody>
      </p:sp>
      <p:sp>
        <p:nvSpPr>
          <p:cNvPr id="42" name="Заголовок 1"/>
          <p:cNvSpPr txBox="1">
            <a:spLocks/>
          </p:cNvSpPr>
          <p:nvPr/>
        </p:nvSpPr>
        <p:spPr bwMode="auto">
          <a:xfrm>
            <a:off x="8360817" y="5825975"/>
            <a:ext cx="3256758" cy="4619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15214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>
              <a:defRPr sz="1800" b="0"/>
            </a:pPr>
            <a:r>
              <a:rPr lang="ru-RU" sz="2800" b="1" dirty="0"/>
              <a:t>Потоки доходов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7415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90" y="653329"/>
            <a:ext cx="9623987" cy="461904"/>
          </a:xfrm>
          <a:solidFill>
            <a:schemeClr val="bg1"/>
          </a:solidFill>
        </p:spPr>
        <p:txBody>
          <a:bodyPr/>
          <a:lstStyle/>
          <a:p>
            <a:pPr lvl="0">
              <a:defRPr sz="1800" b="0"/>
            </a:pPr>
            <a:r>
              <a:rPr lang="ru-RU" sz="2800" b="1"/>
              <a:t>Конкурентные преимущества и ключевые факторы успеха</a:t>
            </a:r>
            <a:endParaRPr lang="ru-RU" sz="2800" b="1"/>
          </a:p>
        </p:txBody>
      </p:sp>
      <p:sp>
        <p:nvSpPr>
          <p:cNvPr id="54" name="Прямоугольник 53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>
                <a:latin typeface="Arial Narrow" panose="020B0606020202030204" pitchFamily="34" charset="0"/>
              </a:rPr>
              <a:t>3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pic>
        <p:nvPicPr>
          <p:cNvPr id="36" name="Picture 2" descr="C:\Users\HPHP\Desktop\logo_head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8" y="153699"/>
            <a:ext cx="2863690" cy="57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hape 84"/>
          <p:cNvSpPr/>
          <p:nvPr/>
        </p:nvSpPr>
        <p:spPr>
          <a:xfrm>
            <a:off x="2284591" y="2469115"/>
            <a:ext cx="3632730" cy="1698521"/>
          </a:xfrm>
          <a:prstGeom prst="rect">
            <a:avLst/>
          </a:prstGeom>
          <a:ln w="25400">
            <a:solidFill>
              <a:srgbClr val="FBC08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Shape 85"/>
          <p:cNvSpPr/>
          <p:nvPr/>
        </p:nvSpPr>
        <p:spPr>
          <a:xfrm rot="5400000">
            <a:off x="3802302" y="955168"/>
            <a:ext cx="597303" cy="32929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21600" y="10800"/>
                </a:lnTo>
                <a:lnTo>
                  <a:pt x="108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AC090"/>
          </a:solidFill>
          <a:ln w="25400">
            <a:solidFill>
              <a:srgbClr val="FBC08F"/>
            </a:solidFill>
          </a:ln>
        </p:spPr>
        <p:txBody>
          <a:bodyPr lIns="0" tIns="0" rIns="0" bIns="0" anchor="ctr"/>
          <a:lstStyle/>
          <a:p>
            <a:pPr lvl="0" algn="ctr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Shape 86"/>
          <p:cNvSpPr/>
          <p:nvPr/>
        </p:nvSpPr>
        <p:spPr>
          <a:xfrm>
            <a:off x="2786088" y="2210186"/>
            <a:ext cx="2629732" cy="658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sz="1200" b="1"/>
            </a:lvl1pPr>
          </a:lstStyle>
          <a:p>
            <a:pPr lvl="0">
              <a:defRPr sz="1800" b="0"/>
            </a:pPr>
            <a:r>
              <a:rPr sz="1200" b="1" dirty="0"/>
              <a:t>Что обычно предлагают конкуренты на рынке?</a:t>
            </a:r>
          </a:p>
        </p:txBody>
      </p:sp>
      <p:sp>
        <p:nvSpPr>
          <p:cNvPr id="16" name="Shape 87"/>
          <p:cNvSpPr/>
          <p:nvPr/>
        </p:nvSpPr>
        <p:spPr>
          <a:xfrm>
            <a:off x="6500991" y="2469115"/>
            <a:ext cx="3632730" cy="1698521"/>
          </a:xfrm>
          <a:prstGeom prst="rect">
            <a:avLst/>
          </a:prstGeom>
          <a:ln w="25400">
            <a:solidFill>
              <a:srgbClr val="5DD3F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Shape 88"/>
          <p:cNvSpPr/>
          <p:nvPr/>
        </p:nvSpPr>
        <p:spPr>
          <a:xfrm rot="5400000">
            <a:off x="8018703" y="955168"/>
            <a:ext cx="597303" cy="32929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21600" y="10800"/>
                </a:lnTo>
                <a:lnTo>
                  <a:pt x="108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5DD3FF"/>
          </a:solidFill>
          <a:ln w="25400">
            <a:solidFill>
              <a:srgbClr val="5DD3FF"/>
            </a:solidFill>
          </a:ln>
        </p:spPr>
        <p:txBody>
          <a:bodyPr lIns="0" tIns="0" rIns="0" bIns="0" anchor="ctr"/>
          <a:lstStyle/>
          <a:p>
            <a:pPr lvl="0" algn="ctr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Shape 89"/>
          <p:cNvSpPr/>
          <p:nvPr/>
        </p:nvSpPr>
        <p:spPr>
          <a:xfrm>
            <a:off x="7002488" y="2210186"/>
            <a:ext cx="2629732" cy="658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sz="1200" b="1"/>
            </a:lvl1pPr>
          </a:lstStyle>
          <a:p>
            <a:pPr lvl="0">
              <a:defRPr sz="1800" b="0"/>
            </a:pPr>
            <a:r>
              <a:rPr sz="1200" b="1"/>
              <a:t>Что предлагает проект?</a:t>
            </a:r>
          </a:p>
        </p:txBody>
      </p:sp>
      <p:sp>
        <p:nvSpPr>
          <p:cNvPr id="19" name="Shape 90"/>
          <p:cNvSpPr/>
          <p:nvPr/>
        </p:nvSpPr>
        <p:spPr>
          <a:xfrm>
            <a:off x="2083373" y="5690209"/>
            <a:ext cx="2603509" cy="497875"/>
          </a:xfrm>
          <a:prstGeom prst="rect">
            <a:avLst/>
          </a:prstGeom>
          <a:solidFill>
            <a:srgbClr val="8EB4E3"/>
          </a:solidFill>
          <a:ln w="19050">
            <a:solidFill>
              <a:srgbClr val="8EB4E3"/>
            </a:solidFill>
          </a:ln>
        </p:spPr>
        <p:txBody>
          <a:bodyPr lIns="0" tIns="0" rIns="0" bIns="0"/>
          <a:lstStyle/>
          <a:p>
            <a:pPr lvl="0" algn="ctr">
              <a:lnSpc>
                <a:spcPct val="90000"/>
              </a:lnSpc>
              <a:defRPr sz="1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" name="Shape 91"/>
          <p:cNvSpPr/>
          <p:nvPr/>
        </p:nvSpPr>
        <p:spPr>
          <a:xfrm>
            <a:off x="8134117" y="5690209"/>
            <a:ext cx="2603509" cy="497875"/>
          </a:xfrm>
          <a:prstGeom prst="rect">
            <a:avLst/>
          </a:prstGeom>
          <a:solidFill>
            <a:srgbClr val="C2D7F0"/>
          </a:solidFill>
          <a:ln w="19050">
            <a:solidFill>
              <a:srgbClr val="C2D7F0"/>
            </a:solidFill>
          </a:ln>
        </p:spPr>
        <p:txBody>
          <a:bodyPr lIns="0" tIns="0" rIns="0" bIns="0"/>
          <a:lstStyle/>
          <a:p>
            <a:pPr lvl="0" algn="ctr">
              <a:lnSpc>
                <a:spcPct val="90000"/>
              </a:lnSpc>
              <a:defRPr sz="1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" name="Shape 92"/>
          <p:cNvSpPr/>
          <p:nvPr/>
        </p:nvSpPr>
        <p:spPr>
          <a:xfrm>
            <a:off x="5108745" y="5690209"/>
            <a:ext cx="2603509" cy="497875"/>
          </a:xfrm>
          <a:prstGeom prst="rect">
            <a:avLst/>
          </a:prstGeom>
          <a:solidFill>
            <a:srgbClr val="AFCAEB"/>
          </a:solidFill>
          <a:ln w="19050">
            <a:solidFill>
              <a:srgbClr val="B5CEED"/>
            </a:solidFill>
          </a:ln>
        </p:spPr>
        <p:txBody>
          <a:bodyPr lIns="0" tIns="0" rIns="0" bIns="0"/>
          <a:lstStyle/>
          <a:p>
            <a:pPr lvl="0" algn="ctr">
              <a:lnSpc>
                <a:spcPct val="90000"/>
              </a:lnSpc>
              <a:defRPr sz="1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Shape 93"/>
          <p:cNvSpPr/>
          <p:nvPr/>
        </p:nvSpPr>
        <p:spPr>
          <a:xfrm>
            <a:off x="1875948" y="4532928"/>
            <a:ext cx="207426" cy="516792"/>
          </a:xfrm>
          <a:prstGeom prst="rect">
            <a:avLst/>
          </a:prstGeom>
          <a:solidFill>
            <a:srgbClr val="8EB4E3"/>
          </a:solidFill>
          <a:ln w="19050">
            <a:solidFill>
              <a:srgbClr val="8EB4E3"/>
            </a:solidFill>
          </a:ln>
        </p:spPr>
        <p:txBody>
          <a:bodyPr lIns="0" tIns="0" rIns="0" bIns="0"/>
          <a:lstStyle/>
          <a:p>
            <a:pPr lvl="0" algn="ctr">
              <a:lnSpc>
                <a:spcPct val="90000"/>
              </a:lnSpc>
              <a:defRPr sz="1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Shape 94"/>
          <p:cNvSpPr/>
          <p:nvPr/>
        </p:nvSpPr>
        <p:spPr>
          <a:xfrm>
            <a:off x="2155350" y="4532926"/>
            <a:ext cx="207426" cy="516792"/>
          </a:xfrm>
          <a:prstGeom prst="rect">
            <a:avLst/>
          </a:prstGeom>
          <a:solidFill>
            <a:srgbClr val="AFCAEB"/>
          </a:solidFill>
          <a:ln w="19050">
            <a:solidFill>
              <a:srgbClr val="B5CEED"/>
            </a:solidFill>
          </a:ln>
        </p:spPr>
        <p:txBody>
          <a:bodyPr lIns="0" tIns="0" rIns="0" bIns="0"/>
          <a:lstStyle/>
          <a:p>
            <a:pPr lvl="0" algn="ctr">
              <a:lnSpc>
                <a:spcPct val="90000"/>
              </a:lnSpc>
              <a:defRPr sz="1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Shape 95"/>
          <p:cNvSpPr/>
          <p:nvPr/>
        </p:nvSpPr>
        <p:spPr>
          <a:xfrm>
            <a:off x="2434751" y="4532925"/>
            <a:ext cx="207426" cy="516792"/>
          </a:xfrm>
          <a:prstGeom prst="rect">
            <a:avLst/>
          </a:prstGeom>
          <a:solidFill>
            <a:srgbClr val="C2D7F0"/>
          </a:solidFill>
          <a:ln w="19050">
            <a:solidFill>
              <a:srgbClr val="C2D7F0"/>
            </a:solidFill>
          </a:ln>
        </p:spPr>
        <p:txBody>
          <a:bodyPr lIns="0" tIns="0" rIns="0" bIns="0"/>
          <a:lstStyle/>
          <a:p>
            <a:pPr lvl="0" algn="ctr">
              <a:lnSpc>
                <a:spcPct val="90000"/>
              </a:lnSpc>
              <a:defRPr sz="1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" name="Shape 96"/>
          <p:cNvSpPr/>
          <p:nvPr/>
        </p:nvSpPr>
        <p:spPr>
          <a:xfrm>
            <a:off x="1985005" y="5086296"/>
            <a:ext cx="206022" cy="799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>
            <a:solidFill>
              <a:srgbClr val="8EB3E3"/>
            </a:solidFill>
            <a:custDash>
              <a:ds d="200000" sp="200000"/>
            </a:custDash>
            <a:miter lim="400000"/>
            <a:headEnd type="oval"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26" name="Shape 97"/>
          <p:cNvSpPr/>
          <p:nvPr/>
        </p:nvSpPr>
        <p:spPr>
          <a:xfrm>
            <a:off x="2254288" y="5087772"/>
            <a:ext cx="4154422" cy="5990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6006"/>
                </a:lnTo>
                <a:lnTo>
                  <a:pt x="21600" y="16006"/>
                </a:lnTo>
                <a:lnTo>
                  <a:pt x="21600" y="21600"/>
                </a:lnTo>
              </a:path>
            </a:pathLst>
          </a:custGeom>
          <a:ln>
            <a:solidFill>
              <a:srgbClr val="AFCAEB"/>
            </a:solidFill>
            <a:custDash>
              <a:ds d="200000" sp="200000"/>
            </a:custDash>
            <a:miter lim="400000"/>
            <a:headEnd type="oval"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27" name="Shape 98"/>
          <p:cNvSpPr/>
          <p:nvPr/>
        </p:nvSpPr>
        <p:spPr>
          <a:xfrm>
            <a:off x="2545639" y="5088369"/>
            <a:ext cx="6852873" cy="592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026"/>
                </a:lnTo>
                <a:lnTo>
                  <a:pt x="21600" y="10026"/>
                </a:lnTo>
                <a:lnTo>
                  <a:pt x="21600" y="21600"/>
                </a:lnTo>
              </a:path>
            </a:pathLst>
          </a:custGeom>
          <a:ln>
            <a:solidFill>
              <a:srgbClr val="C2D7F0"/>
            </a:solidFill>
            <a:custDash>
              <a:ds d="200000" sp="200000"/>
            </a:custDash>
            <a:miter lim="400000"/>
            <a:headEnd type="oval"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28" name="Shape 99"/>
          <p:cNvSpPr/>
          <p:nvPr/>
        </p:nvSpPr>
        <p:spPr>
          <a:xfrm>
            <a:off x="2704628" y="4530657"/>
            <a:ext cx="5157686" cy="521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spcBef>
                <a:spcPts val="400"/>
              </a:spcBef>
              <a:defRPr sz="1500" b="1"/>
            </a:lvl1pPr>
          </a:lstStyle>
          <a:p>
            <a:pPr lvl="0">
              <a:defRPr sz="1800" b="0"/>
            </a:pPr>
            <a:r>
              <a:rPr sz="1500" b="1"/>
              <a:t>Ключевые факторы успеха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23192" y="1136268"/>
            <a:ext cx="11945259" cy="1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75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Прямая соединительная линия 52"/>
          <p:cNvCxnSpPr/>
          <p:nvPr/>
        </p:nvCxnSpPr>
        <p:spPr>
          <a:xfrm>
            <a:off x="356279" y="1304495"/>
            <a:ext cx="11945259" cy="1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>
                <a:latin typeface="Arial Narrow" panose="020B0606020202030204" pitchFamily="34" charset="0"/>
              </a:rPr>
              <a:t>3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pic>
        <p:nvPicPr>
          <p:cNvPr id="36" name="Picture 2" descr="C:\Users\HPHP\Desktop\logo_head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8" y="153699"/>
            <a:ext cx="2863690" cy="57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Заголовок 1"/>
          <p:cNvSpPr txBox="1">
            <a:spLocks/>
          </p:cNvSpPr>
          <p:nvPr/>
        </p:nvSpPr>
        <p:spPr bwMode="auto">
          <a:xfrm>
            <a:off x="9899320" y="134895"/>
            <a:ext cx="2443929" cy="4619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15214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>
              <a:defRPr sz="1800" b="0"/>
            </a:pPr>
            <a:r>
              <a:rPr lang="ru-RU" sz="2800" b="1" dirty="0"/>
              <a:t>Статус проекта</a:t>
            </a:r>
            <a:endParaRPr lang="ru-RU" sz="2800" b="1" dirty="0"/>
          </a:p>
        </p:txBody>
      </p:sp>
      <p:sp>
        <p:nvSpPr>
          <p:cNvPr id="16" name="Shape 138"/>
          <p:cNvSpPr/>
          <p:nvPr/>
        </p:nvSpPr>
        <p:spPr>
          <a:xfrm>
            <a:off x="1252958" y="2081788"/>
            <a:ext cx="226100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200"/>
            </a:lvl1pPr>
          </a:lstStyle>
          <a:p>
            <a:pPr lvl="0">
              <a:defRPr sz="1800"/>
            </a:pPr>
            <a:r>
              <a:rPr sz="1200"/>
              <a:t>…</a:t>
            </a:r>
          </a:p>
        </p:txBody>
      </p:sp>
      <p:sp>
        <p:nvSpPr>
          <p:cNvPr id="17" name="Shape 139"/>
          <p:cNvSpPr/>
          <p:nvPr/>
        </p:nvSpPr>
        <p:spPr>
          <a:xfrm>
            <a:off x="811983" y="1930842"/>
            <a:ext cx="427039" cy="427039"/>
          </a:xfrm>
          <a:prstGeom prst="rect">
            <a:avLst/>
          </a:prstGeom>
          <a:ln>
            <a:solidFill>
              <a:srgbClr val="2A59B2"/>
            </a:solidFill>
          </a:ln>
        </p:spPr>
        <p:txBody>
          <a:bodyPr lIns="0" tIns="0" rIns="0" bIns="0" anchor="ctr"/>
          <a:lstStyle/>
          <a:p>
            <a:pPr lvl="0" algn="ctr">
              <a:defRPr sz="3700">
                <a:solidFill>
                  <a:srgbClr val="00B0F0"/>
                </a:solidFill>
              </a:defRPr>
            </a:pPr>
            <a:endParaRPr/>
          </a:p>
        </p:txBody>
      </p:sp>
      <p:sp>
        <p:nvSpPr>
          <p:cNvPr id="18" name="Shape 140"/>
          <p:cNvSpPr/>
          <p:nvPr/>
        </p:nvSpPr>
        <p:spPr>
          <a:xfrm>
            <a:off x="745907" y="1864961"/>
            <a:ext cx="482991" cy="558801"/>
          </a:xfrm>
          <a:prstGeom prst="rect">
            <a:avLst/>
          </a:prstGeom>
          <a:ln w="12700">
            <a:solidFill>
              <a:srgbClr val="2A59B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700">
                <a:solidFill>
                  <a:srgbClr val="00B0F0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700" dirty="0">
                <a:solidFill>
                  <a:srgbClr val="00B0F0"/>
                </a:solidFill>
              </a:rPr>
              <a:t>✓</a:t>
            </a:r>
          </a:p>
        </p:txBody>
      </p:sp>
      <p:sp>
        <p:nvSpPr>
          <p:cNvPr id="19" name="Shape 143"/>
          <p:cNvSpPr/>
          <p:nvPr/>
        </p:nvSpPr>
        <p:spPr>
          <a:xfrm>
            <a:off x="1252958" y="2784359"/>
            <a:ext cx="226100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200"/>
            </a:lvl1pPr>
          </a:lstStyle>
          <a:p>
            <a:pPr lvl="0">
              <a:defRPr sz="1800"/>
            </a:pPr>
            <a:r>
              <a:rPr sz="1200"/>
              <a:t>…</a:t>
            </a:r>
          </a:p>
        </p:txBody>
      </p:sp>
      <p:sp>
        <p:nvSpPr>
          <p:cNvPr id="20" name="Shape 144"/>
          <p:cNvSpPr/>
          <p:nvPr/>
        </p:nvSpPr>
        <p:spPr>
          <a:xfrm>
            <a:off x="811983" y="2633413"/>
            <a:ext cx="427039" cy="427039"/>
          </a:xfrm>
          <a:prstGeom prst="rect">
            <a:avLst/>
          </a:prstGeom>
          <a:ln>
            <a:solidFill>
              <a:srgbClr val="2A59B2"/>
            </a:solidFill>
          </a:ln>
        </p:spPr>
        <p:txBody>
          <a:bodyPr lIns="0" tIns="0" rIns="0" bIns="0" anchor="ctr"/>
          <a:lstStyle/>
          <a:p>
            <a:pPr lvl="0" algn="ctr">
              <a:defRPr sz="3700">
                <a:solidFill>
                  <a:srgbClr val="00B0F0"/>
                </a:solidFill>
              </a:defRPr>
            </a:pPr>
            <a:endParaRPr/>
          </a:p>
        </p:txBody>
      </p:sp>
      <p:sp>
        <p:nvSpPr>
          <p:cNvPr id="21" name="Shape 145"/>
          <p:cNvSpPr/>
          <p:nvPr/>
        </p:nvSpPr>
        <p:spPr>
          <a:xfrm>
            <a:off x="745908" y="2567532"/>
            <a:ext cx="482990" cy="558801"/>
          </a:xfrm>
          <a:prstGeom prst="rect">
            <a:avLst/>
          </a:prstGeom>
          <a:ln w="12700">
            <a:solidFill>
              <a:srgbClr val="2A59B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700">
                <a:solidFill>
                  <a:srgbClr val="00B0F0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00B0F0"/>
                </a:solidFill>
              </a:rPr>
              <a:t>✓</a:t>
            </a:r>
          </a:p>
        </p:txBody>
      </p:sp>
      <p:sp>
        <p:nvSpPr>
          <p:cNvPr id="22" name="Shape 147"/>
          <p:cNvSpPr/>
          <p:nvPr/>
        </p:nvSpPr>
        <p:spPr>
          <a:xfrm>
            <a:off x="801859" y="3445713"/>
            <a:ext cx="427039" cy="427039"/>
          </a:xfrm>
          <a:prstGeom prst="rect">
            <a:avLst/>
          </a:prstGeom>
          <a:ln>
            <a:solidFill>
              <a:srgbClr val="2A59B2"/>
            </a:solidFill>
          </a:ln>
        </p:spPr>
        <p:txBody>
          <a:bodyPr lIns="0" tIns="0" rIns="0" bIns="0" anchor="ctr"/>
          <a:lstStyle/>
          <a:p>
            <a:pPr lvl="0" algn="ctr">
              <a:defRPr sz="3700">
                <a:solidFill>
                  <a:srgbClr val="00B0F0"/>
                </a:solidFill>
              </a:defRPr>
            </a:pPr>
            <a:endParaRPr/>
          </a:p>
        </p:txBody>
      </p:sp>
      <p:sp>
        <p:nvSpPr>
          <p:cNvPr id="23" name="Shape 148"/>
          <p:cNvSpPr/>
          <p:nvPr/>
        </p:nvSpPr>
        <p:spPr>
          <a:xfrm>
            <a:off x="735783" y="3379832"/>
            <a:ext cx="482991" cy="558801"/>
          </a:xfrm>
          <a:prstGeom prst="rect">
            <a:avLst/>
          </a:prstGeom>
          <a:ln w="12700">
            <a:solidFill>
              <a:srgbClr val="2A59B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700">
                <a:solidFill>
                  <a:srgbClr val="00B0F0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00B0F0"/>
                </a:solidFill>
              </a:rPr>
              <a:t>✓</a:t>
            </a:r>
          </a:p>
        </p:txBody>
      </p:sp>
      <p:sp>
        <p:nvSpPr>
          <p:cNvPr id="24" name="Shape 150"/>
          <p:cNvSpPr/>
          <p:nvPr/>
        </p:nvSpPr>
        <p:spPr>
          <a:xfrm>
            <a:off x="801859" y="4148284"/>
            <a:ext cx="427039" cy="427039"/>
          </a:xfrm>
          <a:prstGeom prst="rect">
            <a:avLst/>
          </a:prstGeom>
          <a:ln>
            <a:solidFill>
              <a:srgbClr val="2A59B2"/>
            </a:solidFill>
          </a:ln>
        </p:spPr>
        <p:txBody>
          <a:bodyPr lIns="0" tIns="0" rIns="0" bIns="0" anchor="ctr"/>
          <a:lstStyle/>
          <a:p>
            <a:pPr lvl="0" algn="ctr">
              <a:defRPr sz="3700">
                <a:solidFill>
                  <a:srgbClr val="00B0F0"/>
                </a:solidFill>
              </a:defRPr>
            </a:pPr>
            <a:endParaRPr/>
          </a:p>
        </p:txBody>
      </p:sp>
      <p:sp>
        <p:nvSpPr>
          <p:cNvPr id="25" name="Shape 151"/>
          <p:cNvSpPr/>
          <p:nvPr/>
        </p:nvSpPr>
        <p:spPr>
          <a:xfrm>
            <a:off x="735783" y="4082403"/>
            <a:ext cx="482991" cy="558801"/>
          </a:xfrm>
          <a:prstGeom prst="rect">
            <a:avLst/>
          </a:prstGeom>
          <a:ln w="12700">
            <a:solidFill>
              <a:srgbClr val="2A59B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700">
                <a:solidFill>
                  <a:srgbClr val="00B0F0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00B0F0"/>
                </a:solidFill>
              </a:rPr>
              <a:t>✓</a:t>
            </a:r>
          </a:p>
        </p:txBody>
      </p:sp>
      <p:sp>
        <p:nvSpPr>
          <p:cNvPr id="45" name="Заголовок 1"/>
          <p:cNvSpPr txBox="1">
            <a:spLocks/>
          </p:cNvSpPr>
          <p:nvPr/>
        </p:nvSpPr>
        <p:spPr bwMode="auto">
          <a:xfrm>
            <a:off x="4633784" y="784514"/>
            <a:ext cx="2953265" cy="4619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15214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>
              <a:defRPr b="0"/>
            </a:pPr>
            <a:r>
              <a:rPr lang="ru-RU" sz="2800" b="1" dirty="0"/>
              <a:t>Что уже сделано: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9769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132137"/>
            <a:ext cx="12599988" cy="2565419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61225" y="3291582"/>
            <a:ext cx="11608860" cy="2220978"/>
          </a:xfrm>
        </p:spPr>
        <p:txBody>
          <a:bodyPr/>
          <a:lstStyle/>
          <a:p>
            <a:pPr algn="l"/>
            <a:r>
              <a:rPr lang="ru-RU" dirty="0" smtClean="0"/>
              <a:t>                      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</a:t>
            </a:r>
            <a:r>
              <a:rPr lang="ru-RU" sz="4800" dirty="0" smtClean="0"/>
              <a:t>СПАСИБО ЗА ВНИМАНИЕ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b="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998" y="446342"/>
            <a:ext cx="3280094" cy="1492147"/>
          </a:xfrm>
          <a:prstGeom prst="rect">
            <a:avLst/>
          </a:prstGeom>
        </p:spPr>
      </p:pic>
      <p:pic>
        <p:nvPicPr>
          <p:cNvPr id="8" name="Picture 2" descr="C:\Users\HPHP\Desktop\logo_hea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10" y="796337"/>
            <a:ext cx="4351730" cy="87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://www.beac.st/loader.aspx?id=7578ef92-c685-4e93-adf6-2e59524b93c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646" y="446342"/>
            <a:ext cx="1265970" cy="12136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943124" y="7703450"/>
            <a:ext cx="5426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/>
              <a:t>Имя Фамилия</a:t>
            </a:r>
          </a:p>
          <a:p>
            <a:pPr lvl="0"/>
            <a:r>
              <a:rPr lang="ru-RU" dirty="0" err="1"/>
              <a:t>E-mail</a:t>
            </a:r>
            <a:r>
              <a:rPr lang="ru-RU" dirty="0"/>
              <a:t>@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2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26944</TotalTime>
  <Words>200</Words>
  <Application>Microsoft Macintosh PowerPoint</Application>
  <PresentationFormat>Другой</PresentationFormat>
  <Paragraphs>67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 Narrow</vt:lpstr>
      <vt:lpstr>Calibri</vt:lpstr>
      <vt:lpstr>Calibri Light</vt:lpstr>
      <vt:lpstr>Helvetica Light</vt:lpstr>
      <vt:lpstr>Wingdings</vt:lpstr>
      <vt:lpstr>Arial</vt:lpstr>
      <vt:lpstr>Тема Office</vt:lpstr>
      <vt:lpstr>1_Тема Office</vt:lpstr>
      <vt:lpstr>Презентация PowerPoint</vt:lpstr>
      <vt:lpstr>О проекте</vt:lpstr>
      <vt:lpstr>О проекте</vt:lpstr>
      <vt:lpstr>О проекте</vt:lpstr>
      <vt:lpstr>О проекте</vt:lpstr>
      <vt:lpstr>Конкурентные преимущества и ключевые факторы успеха</vt:lpstr>
      <vt:lpstr>Презентация PowerPoint</vt:lpstr>
      <vt:lpstr>                                                                СПАСИБО ЗА ВНИМАНИЕ 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Спасокукоцкий А.А.</dc:creator>
  <cp:lastModifiedBy>пользователь Microsoft Office</cp:lastModifiedBy>
  <cp:revision>920</cp:revision>
  <cp:lastPrinted>2017-08-28T14:26:25Z</cp:lastPrinted>
  <dcterms:created xsi:type="dcterms:W3CDTF">2015-12-16T13:43:54Z</dcterms:created>
  <dcterms:modified xsi:type="dcterms:W3CDTF">2017-09-01T06:59:37Z</dcterms:modified>
</cp:coreProperties>
</file>